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5" r:id="rId20"/>
    <p:sldId id="276" r:id="rId21"/>
    <p:sldId id="277" r:id="rId22"/>
    <p:sldId id="273"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5" d="100"/>
          <a:sy n="75" d="100"/>
        </p:scale>
        <p:origin x="-27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4/15/13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3405309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4/15/13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171825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4/15/13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67213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4/15/13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473706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4/15/13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3846643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4/15/13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170183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4/15/13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601297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4/15/13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322225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4/15/13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503581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4/15/13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6339424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4/15/13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54904423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4/15/13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34399066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Short Story Portfolio</a:t>
            </a:r>
            <a:endParaRPr lang="en-US" dirty="0"/>
          </a:p>
        </p:txBody>
      </p:sp>
      <p:sp>
        <p:nvSpPr>
          <p:cNvPr id="3" name="Subtitle 2"/>
          <p:cNvSpPr>
            <a:spLocks noGrp="1"/>
          </p:cNvSpPr>
          <p:nvPr>
            <p:ph type="subTitle" idx="1"/>
          </p:nvPr>
        </p:nvSpPr>
        <p:spPr/>
        <p:txBody>
          <a:bodyPr/>
          <a:lstStyle/>
          <a:p>
            <a:r>
              <a:rPr lang="en-US" dirty="0" smtClean="0"/>
              <a:t>By </a:t>
            </a:r>
            <a:r>
              <a:rPr lang="en-US" smtClean="0"/>
              <a:t>Benjamin Cohen</a:t>
            </a:r>
            <a:endParaRPr lang="en-US"/>
          </a:p>
        </p:txBody>
      </p:sp>
    </p:spTree>
    <p:extLst>
      <p:ext uri="{BB962C8B-B14F-4D97-AF65-F5344CB8AC3E}">
        <p14:creationId xmlns:p14="http://schemas.microsoft.com/office/powerpoint/2010/main" val="27276618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Artistic Connection</a:t>
            </a:r>
            <a:br>
              <a:rPr lang="en-US" dirty="0" smtClean="0"/>
            </a:br>
            <a:r>
              <a:rPr lang="en-US" dirty="0" smtClean="0"/>
              <a:t>Two Big Black Hearts by </a:t>
            </a:r>
            <a:r>
              <a:rPr lang="en-US" dirty="0"/>
              <a:t>Jim Dine</a:t>
            </a:r>
            <a:r>
              <a:rPr lang="en-US" dirty="0" smtClean="0">
                <a:effectLst/>
              </a:rPr>
              <a:t> </a:t>
            </a:r>
            <a:endParaRPr lang="en-US" dirty="0"/>
          </a:p>
        </p:txBody>
      </p:sp>
      <p:sp>
        <p:nvSpPr>
          <p:cNvPr id="3" name="Content Placeholder 2"/>
          <p:cNvSpPr>
            <a:spLocks noGrp="1"/>
          </p:cNvSpPr>
          <p:nvPr>
            <p:ph idx="1"/>
          </p:nvPr>
        </p:nvSpPr>
        <p:spPr/>
        <p:txBody>
          <a:bodyPr/>
          <a:lstStyle/>
          <a:p>
            <a:endParaRPr lang="en-US" dirty="0"/>
          </a:p>
        </p:txBody>
      </p:sp>
      <p:pic>
        <p:nvPicPr>
          <p:cNvPr id="4" name="Picture 3" descr="Macintosh HD:Users:Bennieclay:Desktop:images.jpg"/>
          <p:cNvPicPr/>
          <p:nvPr/>
        </p:nvPicPr>
        <p:blipFill>
          <a:blip r:embed="rId2">
            <a:extLst>
              <a:ext uri="{28A0092B-C50C-407E-A947-70E740481C1C}">
                <a14:useLocalDpi xmlns:a14="http://schemas.microsoft.com/office/drawing/2010/main" val="0"/>
              </a:ext>
            </a:extLst>
          </a:blip>
          <a:srcRect/>
          <a:stretch>
            <a:fillRect/>
          </a:stretch>
        </p:blipFill>
        <p:spPr bwMode="auto">
          <a:xfrm>
            <a:off x="457200" y="1600200"/>
            <a:ext cx="8466667" cy="4885267"/>
          </a:xfrm>
          <a:prstGeom prst="rect">
            <a:avLst/>
          </a:prstGeom>
          <a:noFill/>
          <a:ln>
            <a:noFill/>
          </a:ln>
        </p:spPr>
      </p:pic>
    </p:spTree>
    <p:extLst>
      <p:ext uri="{BB962C8B-B14F-4D97-AF65-F5344CB8AC3E}">
        <p14:creationId xmlns:p14="http://schemas.microsoft.com/office/powerpoint/2010/main" val="2844676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Artistic Connection</a:t>
            </a:r>
            <a:br>
              <a:rPr lang="en-US" dirty="0" smtClean="0"/>
            </a:br>
            <a:r>
              <a:rPr lang="en-US" sz="3100" dirty="0" smtClean="0"/>
              <a:t>Continued…</a:t>
            </a:r>
            <a:endParaRPr lang="en-US" sz="3100" dirty="0"/>
          </a:p>
        </p:txBody>
      </p:sp>
      <p:sp>
        <p:nvSpPr>
          <p:cNvPr id="3" name="Content Placeholder 2"/>
          <p:cNvSpPr>
            <a:spLocks noGrp="1"/>
          </p:cNvSpPr>
          <p:nvPr>
            <p:ph idx="1"/>
          </p:nvPr>
        </p:nvSpPr>
        <p:spPr/>
        <p:txBody>
          <a:bodyPr/>
          <a:lstStyle/>
          <a:p>
            <a:pPr marL="0" indent="0">
              <a:buNone/>
            </a:pPr>
            <a:r>
              <a:rPr lang="en-US" dirty="0" smtClean="0"/>
              <a:t>	This statue by Jim Dine has lots of meaning that relates to the story.  The two hearts represent the two doors.  The princess loves her lover, and must make the choice to see him with another women or see him die.  That is why the hearts are both black.  Black acts as a metaphor for death and envy, but the either choice will be made out of love.</a:t>
            </a:r>
            <a:endParaRPr lang="en-US" dirty="0"/>
          </a:p>
        </p:txBody>
      </p:sp>
    </p:spTree>
    <p:extLst>
      <p:ext uri="{BB962C8B-B14F-4D97-AF65-F5344CB8AC3E}">
        <p14:creationId xmlns:p14="http://schemas.microsoft.com/office/powerpoint/2010/main" val="28385598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Most Dangerous Game”</a:t>
            </a:r>
            <a:br>
              <a:rPr lang="en-US" dirty="0" smtClean="0"/>
            </a:br>
            <a:r>
              <a:rPr lang="en-US" dirty="0" smtClean="0"/>
              <a:t>by Richard Connell</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“The Most Dangerous Game” by Richard Connell follows story of Sanger </a:t>
            </a:r>
            <a:r>
              <a:rPr lang="en-US" dirty="0" err="1" smtClean="0"/>
              <a:t>Rainsford</a:t>
            </a:r>
            <a:r>
              <a:rPr lang="en-US" dirty="0" smtClean="0"/>
              <a:t>.  He is an acclaimed hunter on a yacht passing by a Island that is said to be evil.  </a:t>
            </a:r>
            <a:r>
              <a:rPr lang="en-US" dirty="0" err="1" smtClean="0"/>
              <a:t>Raisnford</a:t>
            </a:r>
            <a:r>
              <a:rPr lang="en-US" dirty="0" smtClean="0"/>
              <a:t> accidentally falls off the yacht and his forced to swim the island.  When he arrives he meets to men, General </a:t>
            </a:r>
            <a:r>
              <a:rPr lang="en-US" dirty="0" err="1" smtClean="0"/>
              <a:t>Zaroff</a:t>
            </a:r>
            <a:r>
              <a:rPr lang="en-US" dirty="0" smtClean="0"/>
              <a:t> and his strong Partner Ivan.  General </a:t>
            </a:r>
            <a:r>
              <a:rPr lang="en-US" dirty="0" err="1" smtClean="0"/>
              <a:t>Zaroff</a:t>
            </a:r>
            <a:r>
              <a:rPr lang="en-US" dirty="0" smtClean="0"/>
              <a:t> also enjoys hunting and seems very welcoming at first, but soon </a:t>
            </a:r>
            <a:r>
              <a:rPr lang="en-US" dirty="0" err="1" smtClean="0"/>
              <a:t>Rainsford</a:t>
            </a:r>
            <a:r>
              <a:rPr lang="en-US" dirty="0" smtClean="0"/>
              <a:t> is in a battle for life in death because General </a:t>
            </a:r>
            <a:r>
              <a:rPr lang="en-US" dirty="0" err="1" smtClean="0"/>
              <a:t>Zaroff</a:t>
            </a:r>
            <a:r>
              <a:rPr lang="en-US" dirty="0" smtClean="0"/>
              <a:t> does not hunt for animals on that island.  He hunts for people.</a:t>
            </a:r>
            <a:endParaRPr lang="en-US" dirty="0"/>
          </a:p>
        </p:txBody>
      </p:sp>
    </p:spTree>
    <p:extLst>
      <p:ext uri="{BB962C8B-B14F-4D97-AF65-F5344CB8AC3E}">
        <p14:creationId xmlns:p14="http://schemas.microsoft.com/office/powerpoint/2010/main" val="1063849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Poetical and Lyrical Connections</a:t>
            </a:r>
            <a:br>
              <a:rPr lang="en-US" dirty="0" smtClean="0"/>
            </a:br>
            <a:r>
              <a:rPr lang="en-US" u="sng" dirty="0" smtClean="0"/>
              <a:t>Friend of the Devil</a:t>
            </a:r>
            <a:r>
              <a:rPr lang="en-US" dirty="0" smtClean="0"/>
              <a:t> by Grateful Dead</a:t>
            </a:r>
            <a:endParaRPr lang="en-US" dirty="0"/>
          </a:p>
        </p:txBody>
      </p:sp>
      <p:sp>
        <p:nvSpPr>
          <p:cNvPr id="3" name="Content Placeholder 2"/>
          <p:cNvSpPr>
            <a:spLocks noGrp="1"/>
          </p:cNvSpPr>
          <p:nvPr>
            <p:ph idx="1"/>
          </p:nvPr>
        </p:nvSpPr>
        <p:spPr>
          <a:xfrm>
            <a:off x="0" y="1608667"/>
            <a:ext cx="4724400" cy="4525963"/>
          </a:xfrm>
        </p:spPr>
        <p:txBody>
          <a:bodyPr>
            <a:noAutofit/>
          </a:bodyPr>
          <a:lstStyle/>
          <a:p>
            <a:pPr marL="0" indent="0" algn="just">
              <a:buNone/>
            </a:pPr>
            <a:r>
              <a:rPr lang="en-US" sz="1600" dirty="0"/>
              <a:t>I lit out from </a:t>
            </a:r>
            <a:r>
              <a:rPr lang="en-US" sz="1600" dirty="0" err="1"/>
              <a:t>reno</a:t>
            </a:r>
            <a:r>
              <a:rPr lang="en-US" sz="1600" dirty="0"/>
              <a:t>, I was trailed by twenty hounds</a:t>
            </a:r>
          </a:p>
          <a:p>
            <a:pPr marL="0" indent="0" algn="just">
              <a:buNone/>
            </a:pPr>
            <a:r>
              <a:rPr lang="en-US" sz="1600" dirty="0"/>
              <a:t>Didn't get to sleep last night till the morning came around.</a:t>
            </a:r>
          </a:p>
          <a:p>
            <a:pPr marL="0" indent="0" algn="just">
              <a:buNone/>
            </a:pPr>
            <a:r>
              <a:rPr lang="en-US" sz="1600" dirty="0" smtClean="0"/>
              <a:t>Set </a:t>
            </a:r>
            <a:r>
              <a:rPr lang="en-US" sz="1600" dirty="0"/>
              <a:t>out </a:t>
            </a:r>
            <a:r>
              <a:rPr lang="en-US" sz="1600" dirty="0" err="1"/>
              <a:t>runnin</a:t>
            </a:r>
            <a:r>
              <a:rPr lang="en-US" sz="1600" dirty="0"/>
              <a:t> but I take my time</a:t>
            </a:r>
          </a:p>
          <a:p>
            <a:pPr marL="0" indent="0" algn="just">
              <a:buNone/>
            </a:pPr>
            <a:r>
              <a:rPr lang="en-US" sz="1600" dirty="0"/>
              <a:t>A friend of the devil is a friend of mine</a:t>
            </a:r>
          </a:p>
          <a:p>
            <a:pPr marL="0" indent="0" algn="just">
              <a:buNone/>
            </a:pPr>
            <a:r>
              <a:rPr lang="en-US" sz="1600" dirty="0"/>
              <a:t>If I get home before daylight, I just might get some sleep tonight.</a:t>
            </a:r>
          </a:p>
          <a:p>
            <a:pPr marL="0" indent="0" algn="just">
              <a:buNone/>
            </a:pPr>
            <a:r>
              <a:rPr lang="en-US" sz="1600" dirty="0" smtClean="0"/>
              <a:t>Ran </a:t>
            </a:r>
            <a:r>
              <a:rPr lang="en-US" sz="1600" dirty="0"/>
              <a:t>into the devil, babe, he loaned me twenty bills</a:t>
            </a:r>
          </a:p>
          <a:p>
            <a:pPr marL="0" indent="0" algn="just">
              <a:buNone/>
            </a:pPr>
            <a:r>
              <a:rPr lang="en-US" sz="1600" dirty="0"/>
              <a:t>I spent the night in </a:t>
            </a:r>
            <a:r>
              <a:rPr lang="en-US" sz="1600" dirty="0" err="1"/>
              <a:t>utah</a:t>
            </a:r>
            <a:r>
              <a:rPr lang="en-US" sz="1600" dirty="0"/>
              <a:t> in a cave up in the hills.</a:t>
            </a:r>
          </a:p>
          <a:p>
            <a:pPr marL="0" indent="0" algn="just">
              <a:buNone/>
            </a:pPr>
            <a:r>
              <a:rPr lang="en-US" sz="1600" dirty="0" smtClean="0"/>
              <a:t>Set </a:t>
            </a:r>
            <a:r>
              <a:rPr lang="en-US" sz="1600" dirty="0"/>
              <a:t>out </a:t>
            </a:r>
            <a:r>
              <a:rPr lang="en-US" sz="1600" dirty="0" err="1"/>
              <a:t>runnin</a:t>
            </a:r>
            <a:r>
              <a:rPr lang="en-US" sz="1600" dirty="0"/>
              <a:t> but I take my time, a friend of the devil is a friend of mine,</a:t>
            </a:r>
          </a:p>
          <a:p>
            <a:pPr marL="0" indent="0" algn="just">
              <a:buNone/>
            </a:pPr>
            <a:r>
              <a:rPr lang="en-US" sz="1600" dirty="0"/>
              <a:t>If I get home before daylight, I just might get some sleep tonight.</a:t>
            </a:r>
          </a:p>
          <a:p>
            <a:pPr marL="0" indent="0" algn="just">
              <a:buNone/>
            </a:pPr>
            <a:r>
              <a:rPr lang="en-US" sz="1600" dirty="0" smtClean="0"/>
              <a:t>I </a:t>
            </a:r>
            <a:r>
              <a:rPr lang="en-US" sz="1600" dirty="0"/>
              <a:t>ran down to the levee but the devil caught me there</a:t>
            </a:r>
          </a:p>
          <a:p>
            <a:pPr marL="0" indent="0" algn="just">
              <a:buNone/>
            </a:pPr>
            <a:r>
              <a:rPr lang="en-US" sz="1600" dirty="0"/>
              <a:t>He took my twenty dollar bill and vanished in the air.</a:t>
            </a:r>
          </a:p>
          <a:p>
            <a:pPr marL="0" indent="0" algn="just">
              <a:buNone/>
            </a:pPr>
            <a:endParaRPr lang="en-US" sz="800" dirty="0"/>
          </a:p>
        </p:txBody>
      </p:sp>
      <p:sp>
        <p:nvSpPr>
          <p:cNvPr id="4" name="TextBox 3"/>
          <p:cNvSpPr txBox="1"/>
          <p:nvPr/>
        </p:nvSpPr>
        <p:spPr>
          <a:xfrm>
            <a:off x="5012268" y="1608667"/>
            <a:ext cx="4131732" cy="5016759"/>
          </a:xfrm>
          <a:prstGeom prst="rect">
            <a:avLst/>
          </a:prstGeom>
          <a:noFill/>
        </p:spPr>
        <p:txBody>
          <a:bodyPr wrap="square" rtlCol="0">
            <a:spAutoFit/>
          </a:bodyPr>
          <a:lstStyle/>
          <a:p>
            <a:r>
              <a:rPr lang="en-US" sz="1600" dirty="0"/>
              <a:t>Set out </a:t>
            </a:r>
            <a:r>
              <a:rPr lang="en-US" sz="1600" dirty="0" err="1"/>
              <a:t>runnin</a:t>
            </a:r>
            <a:r>
              <a:rPr lang="en-US" sz="1600" dirty="0"/>
              <a:t> but I take my time</a:t>
            </a:r>
          </a:p>
          <a:p>
            <a:r>
              <a:rPr lang="en-US" sz="1600" dirty="0"/>
              <a:t>A friend of the devil is a friend of mine</a:t>
            </a:r>
          </a:p>
          <a:p>
            <a:r>
              <a:rPr lang="en-US" sz="1600" dirty="0"/>
              <a:t>If I get home before daylight, I just might get some sleep tonight.</a:t>
            </a:r>
          </a:p>
          <a:p>
            <a:r>
              <a:rPr lang="en-US" sz="1600" dirty="0" smtClean="0"/>
              <a:t>Got </a:t>
            </a:r>
            <a:r>
              <a:rPr lang="en-US" sz="1600" dirty="0"/>
              <a:t>two reasons why I cry away each lonely night,</a:t>
            </a:r>
          </a:p>
          <a:p>
            <a:r>
              <a:rPr lang="en-US" sz="1600" dirty="0"/>
              <a:t>The first ones named sweet </a:t>
            </a:r>
            <a:r>
              <a:rPr lang="en-US" sz="1600" dirty="0" err="1"/>
              <a:t>anne</a:t>
            </a:r>
            <a:r>
              <a:rPr lang="en-US" sz="1600" dirty="0"/>
              <a:t> </a:t>
            </a:r>
            <a:r>
              <a:rPr lang="en-US" sz="1600" dirty="0" err="1"/>
              <a:t>marie</a:t>
            </a:r>
            <a:r>
              <a:rPr lang="en-US" sz="1600" dirty="0"/>
              <a:t>, and she's my hearts delight.</a:t>
            </a:r>
          </a:p>
          <a:p>
            <a:r>
              <a:rPr lang="en-US" sz="1600" dirty="0"/>
              <a:t>The second one is prison, babe, the sheriffs on my trail,</a:t>
            </a:r>
          </a:p>
          <a:p>
            <a:r>
              <a:rPr lang="en-US" sz="1600" dirty="0"/>
              <a:t>And if he catches up with me, I'll spend my life in jail.</a:t>
            </a:r>
          </a:p>
          <a:p>
            <a:r>
              <a:rPr lang="en-US" sz="1600" dirty="0" smtClean="0"/>
              <a:t>Got </a:t>
            </a:r>
            <a:r>
              <a:rPr lang="en-US" sz="1600" dirty="0"/>
              <a:t>a wife in chino, babe, and one in </a:t>
            </a:r>
            <a:r>
              <a:rPr lang="en-US" sz="1600" dirty="0" err="1"/>
              <a:t>cherokee</a:t>
            </a:r>
            <a:endParaRPr lang="en-US" sz="1600" dirty="0"/>
          </a:p>
          <a:p>
            <a:r>
              <a:rPr lang="en-US" sz="1600" dirty="0"/>
              <a:t>The first one says she's got my child, but it don't look like me.</a:t>
            </a:r>
          </a:p>
          <a:p>
            <a:r>
              <a:rPr lang="en-US" sz="1600" dirty="0" smtClean="0"/>
              <a:t>Set </a:t>
            </a:r>
            <a:r>
              <a:rPr lang="en-US" sz="1600" dirty="0"/>
              <a:t>out </a:t>
            </a:r>
            <a:r>
              <a:rPr lang="en-US" sz="1600" dirty="0" err="1"/>
              <a:t>runnin</a:t>
            </a:r>
            <a:r>
              <a:rPr lang="en-US" sz="1600" dirty="0"/>
              <a:t> but I take my time,</a:t>
            </a:r>
          </a:p>
          <a:p>
            <a:r>
              <a:rPr lang="en-US" sz="1600" dirty="0"/>
              <a:t>A friend of the devil is a friend of mine,</a:t>
            </a:r>
          </a:p>
          <a:p>
            <a:r>
              <a:rPr lang="en-US" sz="1600" dirty="0"/>
              <a:t>If I get home before daylight, I just might get some sleep tonight.</a:t>
            </a:r>
          </a:p>
          <a:p>
            <a:endParaRPr lang="en-US" sz="1600" dirty="0"/>
          </a:p>
        </p:txBody>
      </p:sp>
    </p:spTree>
    <p:extLst>
      <p:ext uri="{BB962C8B-B14F-4D97-AF65-F5344CB8AC3E}">
        <p14:creationId xmlns:p14="http://schemas.microsoft.com/office/powerpoint/2010/main" val="29310088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Poetical or Lyrical Connection</a:t>
            </a:r>
            <a:br>
              <a:rPr lang="en-US" dirty="0" smtClean="0"/>
            </a:br>
            <a:r>
              <a:rPr lang="en-US" sz="3100" dirty="0" smtClean="0"/>
              <a:t>Continued…</a:t>
            </a:r>
            <a:endParaRPr lang="en-US" sz="3100" dirty="0"/>
          </a:p>
        </p:txBody>
      </p:sp>
      <p:sp>
        <p:nvSpPr>
          <p:cNvPr id="3" name="Content Placeholder 2"/>
          <p:cNvSpPr>
            <a:spLocks noGrp="1"/>
          </p:cNvSpPr>
          <p:nvPr>
            <p:ph idx="1"/>
          </p:nvPr>
        </p:nvSpPr>
        <p:spPr/>
        <p:txBody>
          <a:bodyPr>
            <a:normAutofit fontScale="85000" lnSpcReduction="10000"/>
          </a:bodyPr>
          <a:lstStyle/>
          <a:p>
            <a:pPr marL="0" indent="0" algn="just">
              <a:buNone/>
            </a:pPr>
            <a:r>
              <a:rPr lang="en-US" dirty="0" smtClean="0"/>
              <a:t>	“I lit out from Reno, I was trailed by twenty hounds. Didn't get to sleep last night till the morning came around.” This relates to the story because it talks about running away, and being chased.  Just as </a:t>
            </a:r>
            <a:r>
              <a:rPr lang="en-US" dirty="0" err="1" smtClean="0"/>
              <a:t>Rainsford</a:t>
            </a:r>
            <a:r>
              <a:rPr lang="en-US" dirty="0" smtClean="0"/>
              <a:t> was chased in the story.  “And if he catches up with me, I'll spend my life in jail.” If “He” (General </a:t>
            </a:r>
            <a:r>
              <a:rPr lang="en-US" dirty="0" err="1" smtClean="0"/>
              <a:t>Zaroff</a:t>
            </a:r>
            <a:r>
              <a:rPr lang="en-US" dirty="0" smtClean="0"/>
              <a:t>) catches up with </a:t>
            </a:r>
            <a:r>
              <a:rPr lang="en-US" dirty="0" err="1" smtClean="0"/>
              <a:t>Rainsford</a:t>
            </a:r>
            <a:r>
              <a:rPr lang="en-US" dirty="0" smtClean="0"/>
              <a:t> then </a:t>
            </a:r>
            <a:r>
              <a:rPr lang="en-US" dirty="0" err="1" smtClean="0"/>
              <a:t>Rainsford</a:t>
            </a:r>
            <a:r>
              <a:rPr lang="en-US" dirty="0" smtClean="0"/>
              <a:t> could die, not spend his life in jail.  Jail acts as a metaphor for death.  Overall the song is about being on the run which is of course what the story is about, but if </a:t>
            </a:r>
            <a:r>
              <a:rPr lang="en-US" dirty="0" err="1" smtClean="0"/>
              <a:t>Zaroff</a:t>
            </a:r>
            <a:r>
              <a:rPr lang="en-US" dirty="0" smtClean="0"/>
              <a:t> catches up with </a:t>
            </a:r>
            <a:r>
              <a:rPr lang="en-US" dirty="0" err="1" smtClean="0"/>
              <a:t>Rainsford</a:t>
            </a:r>
            <a:r>
              <a:rPr lang="en-US" dirty="0" smtClean="0"/>
              <a:t> he will spend a lot more than a life in jail.</a:t>
            </a:r>
          </a:p>
          <a:p>
            <a:pPr marL="0" indent="0" algn="just">
              <a:buNone/>
            </a:pPr>
            <a:endParaRPr lang="en-US" dirty="0" smtClean="0"/>
          </a:p>
          <a:p>
            <a:pPr marL="0" indent="0">
              <a:buNone/>
            </a:pPr>
            <a:endParaRPr lang="en-US" dirty="0"/>
          </a:p>
        </p:txBody>
      </p:sp>
    </p:spTree>
    <p:extLst>
      <p:ext uri="{BB962C8B-B14F-4D97-AF65-F5344CB8AC3E}">
        <p14:creationId xmlns:p14="http://schemas.microsoft.com/office/powerpoint/2010/main" val="36341543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Artistic Connection</a:t>
            </a:r>
            <a:br>
              <a:rPr lang="en-US" dirty="0" smtClean="0"/>
            </a:br>
            <a:r>
              <a:rPr lang="en-US" dirty="0" smtClean="0"/>
              <a:t>Hunter or Hunted by Dan Nance</a:t>
            </a:r>
            <a:endParaRPr lang="en-US" dirty="0"/>
          </a:p>
        </p:txBody>
      </p:sp>
      <p:pic>
        <p:nvPicPr>
          <p:cNvPr id="5" name="Content Placeholder 4" descr="hunter-or-hunted-dan-nance.jpg"/>
          <p:cNvPicPr>
            <a:picLocks noGrp="1" noChangeAspect="1"/>
          </p:cNvPicPr>
          <p:nvPr>
            <p:ph idx="1"/>
          </p:nvPr>
        </p:nvPicPr>
        <p:blipFill>
          <a:blip r:embed="rId2">
            <a:extLst>
              <a:ext uri="{28A0092B-C50C-407E-A947-70E740481C1C}">
                <a14:useLocalDpi xmlns:a14="http://schemas.microsoft.com/office/drawing/2010/main" val="0"/>
              </a:ext>
            </a:extLst>
          </a:blip>
          <a:srcRect l="-88050" r="-88050"/>
          <a:stretch>
            <a:fillRect/>
          </a:stretch>
        </p:blipFill>
        <p:spPr>
          <a:xfrm>
            <a:off x="0" y="1417638"/>
            <a:ext cx="9475954" cy="5440362"/>
          </a:xfrm>
        </p:spPr>
      </p:pic>
    </p:spTree>
    <p:extLst>
      <p:ext uri="{BB962C8B-B14F-4D97-AF65-F5344CB8AC3E}">
        <p14:creationId xmlns:p14="http://schemas.microsoft.com/office/powerpoint/2010/main" val="9155914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Artistic Connection</a:t>
            </a:r>
            <a:br>
              <a:rPr lang="en-US" dirty="0" smtClean="0"/>
            </a:br>
            <a:r>
              <a:rPr lang="en-US" sz="3600" dirty="0" smtClean="0"/>
              <a:t>Continued…</a:t>
            </a:r>
            <a:endParaRPr lang="en-US" sz="3600" dirty="0"/>
          </a:p>
        </p:txBody>
      </p:sp>
      <p:sp>
        <p:nvSpPr>
          <p:cNvPr id="3" name="Content Placeholder 2"/>
          <p:cNvSpPr>
            <a:spLocks noGrp="1"/>
          </p:cNvSpPr>
          <p:nvPr>
            <p:ph idx="1"/>
          </p:nvPr>
        </p:nvSpPr>
        <p:spPr/>
        <p:txBody>
          <a:bodyPr/>
          <a:lstStyle/>
          <a:p>
            <a:pPr marL="0" indent="0">
              <a:buNone/>
            </a:pPr>
            <a:r>
              <a:rPr lang="en-US" dirty="0" smtClean="0"/>
              <a:t>	</a:t>
            </a:r>
            <a:endParaRPr lang="en-US" dirty="0"/>
          </a:p>
        </p:txBody>
      </p:sp>
      <p:sp>
        <p:nvSpPr>
          <p:cNvPr id="4" name="TextBox 3"/>
          <p:cNvSpPr txBox="1"/>
          <p:nvPr/>
        </p:nvSpPr>
        <p:spPr>
          <a:xfrm>
            <a:off x="457200" y="1417638"/>
            <a:ext cx="8229599" cy="5262979"/>
          </a:xfrm>
          <a:prstGeom prst="rect">
            <a:avLst/>
          </a:prstGeom>
          <a:noFill/>
        </p:spPr>
        <p:txBody>
          <a:bodyPr wrap="square" rtlCol="0">
            <a:spAutoFit/>
          </a:bodyPr>
          <a:lstStyle/>
          <a:p>
            <a:r>
              <a:rPr lang="en-US" sz="2400" dirty="0"/>
              <a:t>	</a:t>
            </a:r>
            <a:r>
              <a:rPr lang="en-US" sz="2400" dirty="0" smtClean="0"/>
              <a:t>This painting truly tells a story.  It tells the story of anger, and battle for survival.  The Native American in the story is holding a gun.  Something unusual that could have changed history.  Native Americans were hunted in the 1800’s for land.  It was unfair because they had no chance against people with advanced weaponry, but if they could of fought back with guns it would have been a different outcome.  This relates to the story because, the Indian could be </a:t>
            </a:r>
            <a:r>
              <a:rPr lang="en-US" sz="2400" dirty="0" err="1" smtClean="0"/>
              <a:t>Rainsford</a:t>
            </a:r>
            <a:r>
              <a:rPr lang="en-US" sz="2400" dirty="0" smtClean="0"/>
              <a:t>.  </a:t>
            </a:r>
            <a:r>
              <a:rPr lang="en-US" sz="2400" dirty="0" err="1" smtClean="0"/>
              <a:t>Rainsford</a:t>
            </a:r>
            <a:r>
              <a:rPr lang="en-US" sz="2400" dirty="0" smtClean="0"/>
              <a:t> was hunted most of the story until he decides to the Hunter.  Just as the Native American is doing in the picture.  He is refusing to be hunted.  The Native American also shows a lot of anger in his face.  Just as </a:t>
            </a:r>
            <a:r>
              <a:rPr lang="en-US" sz="2400" dirty="0" err="1" smtClean="0"/>
              <a:t>Rainsford</a:t>
            </a:r>
            <a:r>
              <a:rPr lang="en-US" sz="2400" dirty="0" smtClean="0"/>
              <a:t> projects anger in the story by killing </a:t>
            </a:r>
            <a:r>
              <a:rPr lang="en-US" sz="2400" dirty="0" err="1" smtClean="0"/>
              <a:t>Zaroff</a:t>
            </a:r>
            <a:r>
              <a:rPr lang="en-US" sz="2400" dirty="0" smtClean="0"/>
              <a:t>.  It is this extreme change from hunted to hunter that makes this picture so meaningful to the story.</a:t>
            </a:r>
          </a:p>
        </p:txBody>
      </p:sp>
    </p:spTree>
    <p:extLst>
      <p:ext uri="{BB962C8B-B14F-4D97-AF65-F5344CB8AC3E}">
        <p14:creationId xmlns:p14="http://schemas.microsoft.com/office/powerpoint/2010/main" val="37356046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Lottery </a:t>
            </a:r>
            <a:br>
              <a:rPr lang="en-US" dirty="0" smtClean="0"/>
            </a:br>
            <a:r>
              <a:rPr lang="en-US" dirty="0" smtClean="0"/>
              <a:t>by Shirley Jackson</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	The Lottery by Shirley Jackson takes place in a village filled with tradition.  The villages biggest tradition is the lottery held every year.  The head of the house goes and takes a slip of paper form a old box and if his paper has a black dot then his family is chosen.  Your whole family then takes a slip of paper from the box and whichever member of the family has a black dot gets stoned to death.  This year is Tessie Hutchison's year. </a:t>
            </a:r>
            <a:endParaRPr lang="en-US" dirty="0"/>
          </a:p>
        </p:txBody>
      </p:sp>
    </p:spTree>
    <p:extLst>
      <p:ext uri="{BB962C8B-B14F-4D97-AF65-F5344CB8AC3E}">
        <p14:creationId xmlns:p14="http://schemas.microsoft.com/office/powerpoint/2010/main" val="1711238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Poetical or Lyrical Connection</a:t>
            </a:r>
            <a:br>
              <a:rPr lang="en-US" dirty="0" smtClean="0"/>
            </a:br>
            <a:r>
              <a:rPr lang="en-US" u="sng" dirty="0" smtClean="0"/>
              <a:t>Death by Stoning</a:t>
            </a:r>
            <a:r>
              <a:rPr lang="en-US" dirty="0" smtClean="0"/>
              <a:t> by Stephen Watts</a:t>
            </a:r>
            <a:endParaRPr lang="en-US" dirty="0"/>
          </a:p>
        </p:txBody>
      </p:sp>
      <p:sp>
        <p:nvSpPr>
          <p:cNvPr id="3" name="Content Placeholder 2"/>
          <p:cNvSpPr>
            <a:spLocks noGrp="1"/>
          </p:cNvSpPr>
          <p:nvPr>
            <p:ph idx="1"/>
          </p:nvPr>
        </p:nvSpPr>
        <p:spPr>
          <a:xfrm>
            <a:off x="457200" y="1600200"/>
            <a:ext cx="8686800" cy="4525963"/>
          </a:xfrm>
        </p:spPr>
        <p:txBody>
          <a:bodyPr>
            <a:normAutofit fontScale="70000" lnSpcReduction="20000"/>
          </a:bodyPr>
          <a:lstStyle/>
          <a:p>
            <a:pPr marL="0" indent="0" algn="ctr">
              <a:buNone/>
            </a:pPr>
            <a:r>
              <a:rPr lang="en-US" dirty="0"/>
              <a:t>Last night wolves were howling 		I heard their voices  			last night  they brought me your torn clothes the blue shirt your auntie made you I wish her dear hand had been  				broken  your blue shirt is red with blood and I cannot make out its print  			or pattern</a:t>
            </a:r>
          </a:p>
          <a:p>
            <a:pPr marL="0" indent="0" algn="ctr">
              <a:buNone/>
            </a:pPr>
            <a:r>
              <a:rPr lang="en-US" dirty="0"/>
              <a:t>they said their skirts were filled with stones  their hands were full of stones, their skirts  everywhere stones were being rained down  	the world was become a world  				of </a:t>
            </a:r>
            <a:r>
              <a:rPr lang="en-US" dirty="0" smtClean="0"/>
              <a:t>stone</a:t>
            </a:r>
          </a:p>
        </p:txBody>
      </p:sp>
    </p:spTree>
    <p:extLst>
      <p:ext uri="{BB962C8B-B14F-4D97-AF65-F5344CB8AC3E}">
        <p14:creationId xmlns:p14="http://schemas.microsoft.com/office/powerpoint/2010/main" val="29850856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Poetical or Lyrical </a:t>
            </a:r>
            <a:br>
              <a:rPr lang="en-US" dirty="0" smtClean="0"/>
            </a:br>
            <a:r>
              <a:rPr lang="en-US" sz="3100" dirty="0" smtClean="0"/>
              <a:t>Continued…</a:t>
            </a:r>
            <a:endParaRPr lang="en-US" sz="3100" dirty="0"/>
          </a:p>
        </p:txBody>
      </p:sp>
      <p:sp>
        <p:nvSpPr>
          <p:cNvPr id="3" name="Content Placeholder 2"/>
          <p:cNvSpPr>
            <a:spLocks noGrp="1"/>
          </p:cNvSpPr>
          <p:nvPr>
            <p:ph idx="1"/>
          </p:nvPr>
        </p:nvSpPr>
        <p:spPr/>
        <p:txBody>
          <a:bodyPr/>
          <a:lstStyle/>
          <a:p>
            <a:pPr marL="0" indent="0">
              <a:buNone/>
            </a:pPr>
            <a:r>
              <a:rPr lang="en-US" dirty="0" smtClean="0"/>
              <a:t>	</a:t>
            </a:r>
            <a:endParaRPr lang="en-US" dirty="0"/>
          </a:p>
        </p:txBody>
      </p:sp>
      <p:sp>
        <p:nvSpPr>
          <p:cNvPr id="4" name="TextBox 3"/>
          <p:cNvSpPr txBox="1"/>
          <p:nvPr/>
        </p:nvSpPr>
        <p:spPr>
          <a:xfrm>
            <a:off x="457200" y="1600199"/>
            <a:ext cx="8229600" cy="4832093"/>
          </a:xfrm>
          <a:prstGeom prst="rect">
            <a:avLst/>
          </a:prstGeom>
          <a:noFill/>
        </p:spPr>
        <p:txBody>
          <a:bodyPr wrap="square" rtlCol="0">
            <a:spAutoFit/>
          </a:bodyPr>
          <a:lstStyle/>
          <a:p>
            <a:r>
              <a:rPr lang="en-US" dirty="0"/>
              <a:t>	</a:t>
            </a:r>
            <a:r>
              <a:rPr lang="en-US" sz="2800" dirty="0" smtClean="0"/>
              <a:t>There are many obvious connections between the poem and the story.  The poem is about the aftermath of being stoned to death.  This is one thing that story left up to the imagination is the stoning and the aftermath of the stoning.  This poem helps you picture what the after math would like. “They </a:t>
            </a:r>
            <a:r>
              <a:rPr lang="en-US" sz="2800" dirty="0"/>
              <a:t>said their skirts were filled with stones </a:t>
            </a:r>
            <a:r>
              <a:rPr lang="en-US" sz="2800" dirty="0" smtClean="0"/>
              <a:t>their </a:t>
            </a:r>
            <a:r>
              <a:rPr lang="en-US" sz="2800" dirty="0"/>
              <a:t>hands were full of stones, their skirts </a:t>
            </a:r>
            <a:r>
              <a:rPr lang="en-US" sz="2800" dirty="0" smtClean="0"/>
              <a:t>everywhere </a:t>
            </a:r>
            <a:r>
              <a:rPr lang="en-US" sz="2800" dirty="0"/>
              <a:t>stones were being rained down </a:t>
            </a:r>
            <a:r>
              <a:rPr lang="en-US" sz="2800" dirty="0" smtClean="0"/>
              <a:t>he </a:t>
            </a:r>
            <a:r>
              <a:rPr lang="en-US" sz="2800" dirty="0"/>
              <a:t>world was become a world </a:t>
            </a:r>
            <a:r>
              <a:rPr lang="en-US" sz="2800" dirty="0" smtClean="0"/>
              <a:t>of stone.”  This does a good job of showing what it is like to be stoned.  Something that the story leaves out.</a:t>
            </a:r>
            <a:endParaRPr lang="en-US" sz="2800" dirty="0"/>
          </a:p>
        </p:txBody>
      </p:sp>
    </p:spTree>
    <p:extLst>
      <p:ext uri="{BB962C8B-B14F-4D97-AF65-F5344CB8AC3E}">
        <p14:creationId xmlns:p14="http://schemas.microsoft.com/office/powerpoint/2010/main" val="23188370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Cask of Amontillado”</a:t>
            </a:r>
            <a:br>
              <a:rPr lang="en-US" dirty="0" smtClean="0"/>
            </a:br>
            <a:r>
              <a:rPr lang="en-US" dirty="0" smtClean="0"/>
              <a:t>by Edgar Allan Poe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Cask of Amontillado” by Edgar Allan Poe is a melancholy tale of a man seeking revenge.  The narrator </a:t>
            </a:r>
            <a:r>
              <a:rPr lang="en-US" dirty="0" err="1" smtClean="0"/>
              <a:t>Montresor</a:t>
            </a:r>
            <a:r>
              <a:rPr lang="en-US" dirty="0" smtClean="0"/>
              <a:t> is seeking revenge on </a:t>
            </a:r>
            <a:r>
              <a:rPr lang="en-US" dirty="0" err="1" smtClean="0"/>
              <a:t>Fortunato</a:t>
            </a:r>
            <a:r>
              <a:rPr lang="en-US" dirty="0"/>
              <a:t> </a:t>
            </a:r>
            <a:r>
              <a:rPr lang="en-US" dirty="0" smtClean="0"/>
              <a:t>for an unknown reason.  </a:t>
            </a:r>
            <a:r>
              <a:rPr lang="en-US" dirty="0" err="1" smtClean="0"/>
              <a:t>Montresor</a:t>
            </a:r>
            <a:r>
              <a:rPr lang="en-US" dirty="0" smtClean="0"/>
              <a:t> finds that </a:t>
            </a:r>
            <a:r>
              <a:rPr lang="en-US" dirty="0" err="1" smtClean="0"/>
              <a:t>Fortunato’s</a:t>
            </a:r>
            <a:r>
              <a:rPr lang="en-US" dirty="0" smtClean="0"/>
              <a:t> weakness is his lover for wine.  He coaxes </a:t>
            </a:r>
            <a:r>
              <a:rPr lang="en-US" dirty="0" err="1"/>
              <a:t>F</a:t>
            </a:r>
            <a:r>
              <a:rPr lang="en-US" dirty="0" err="1" smtClean="0"/>
              <a:t>ortunato</a:t>
            </a:r>
            <a:r>
              <a:rPr lang="en-US" dirty="0" smtClean="0"/>
              <a:t> into a underground vault by saying he has wine as fine as Amontillado.  When </a:t>
            </a:r>
            <a:r>
              <a:rPr lang="en-US" dirty="0" err="1" smtClean="0"/>
              <a:t>Fortuanato</a:t>
            </a:r>
            <a:r>
              <a:rPr lang="en-US" dirty="0" smtClean="0"/>
              <a:t> gets to the vault he takes him, binds him to the wall, and builds a brick tomb around him and leaves him for dead.</a:t>
            </a:r>
            <a:endParaRPr lang="en-US" dirty="0"/>
          </a:p>
        </p:txBody>
      </p:sp>
    </p:spTree>
    <p:extLst>
      <p:ext uri="{BB962C8B-B14F-4D97-AF65-F5344CB8AC3E}">
        <p14:creationId xmlns:p14="http://schemas.microsoft.com/office/powerpoint/2010/main" val="6585525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Artistic Connection</a:t>
            </a:r>
            <a:br>
              <a:rPr lang="en-US" dirty="0" smtClean="0"/>
            </a:br>
            <a:r>
              <a:rPr lang="en-US" dirty="0" smtClean="0"/>
              <a:t>The Execution of Lady Jane Grey by Paul Delaroche  </a:t>
            </a:r>
            <a:endParaRPr lang="en-US" dirty="0"/>
          </a:p>
        </p:txBody>
      </p:sp>
      <p:pic>
        <p:nvPicPr>
          <p:cNvPr id="4" name="Content Placeholder 3"/>
          <p:cNvPicPr>
            <a:picLocks noGrp="1" noChangeAspect="1"/>
          </p:cNvPicPr>
          <p:nvPr>
            <p:ph idx="1"/>
          </p:nvPr>
        </p:nvPicPr>
        <p:blipFill>
          <a:blip r:embed="rId2"/>
          <a:srcRect l="-26443" r="-26443"/>
          <a:stretch>
            <a:fillRect/>
          </a:stretch>
        </p:blipFill>
        <p:spPr>
          <a:xfrm>
            <a:off x="125246" y="1935195"/>
            <a:ext cx="9018754" cy="4959967"/>
          </a:xfrm>
        </p:spPr>
      </p:pic>
    </p:spTree>
    <p:extLst>
      <p:ext uri="{BB962C8B-B14F-4D97-AF65-F5344CB8AC3E}">
        <p14:creationId xmlns:p14="http://schemas.microsoft.com/office/powerpoint/2010/main" val="41062809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Artistic Connection </a:t>
            </a:r>
            <a:br>
              <a:rPr lang="en-US" dirty="0" smtClean="0"/>
            </a:br>
            <a:r>
              <a:rPr lang="en-US" sz="3100" dirty="0" smtClean="0"/>
              <a:t>Continued</a:t>
            </a:r>
            <a:endParaRPr lang="en-US" sz="3100" dirty="0"/>
          </a:p>
        </p:txBody>
      </p:sp>
      <p:sp>
        <p:nvSpPr>
          <p:cNvPr id="3" name="Content Placeholder 2"/>
          <p:cNvSpPr>
            <a:spLocks noGrp="1"/>
          </p:cNvSpPr>
          <p:nvPr>
            <p:ph idx="1"/>
          </p:nvPr>
        </p:nvSpPr>
        <p:spPr/>
        <p:txBody>
          <a:bodyPr/>
          <a:lstStyle/>
          <a:p>
            <a:pPr marL="0" indent="0">
              <a:buNone/>
            </a:pPr>
            <a:r>
              <a:rPr lang="en-US" dirty="0" smtClean="0"/>
              <a:t>	This photo shows a women much like Tessie Hutchison getting blindfolded and prepared for execution.  The colors in this photo are meant to project sadness, and the people around her are obviously grieving.  The people around her represent her family.  Who in the end even contributed to her stoning.  </a:t>
            </a:r>
            <a:endParaRPr lang="en-US" dirty="0"/>
          </a:p>
        </p:txBody>
      </p:sp>
    </p:spTree>
    <p:extLst>
      <p:ext uri="{BB962C8B-B14F-4D97-AF65-F5344CB8AC3E}">
        <p14:creationId xmlns:p14="http://schemas.microsoft.com/office/powerpoint/2010/main" val="17364612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Are You Going, Where Have You Been?</a:t>
            </a:r>
            <a:br>
              <a:rPr lang="en-US" dirty="0" smtClean="0"/>
            </a:br>
            <a:r>
              <a:rPr lang="en-US" dirty="0" smtClean="0"/>
              <a:t>by Joyce Carol Oates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t>	</a:t>
            </a:r>
            <a:r>
              <a:rPr lang="en-US" dirty="0" smtClean="0"/>
              <a:t>This story is set somewhere in 1960’s America.  It follows a 15 year old girl named Connie.  She is known for being a bit rambunctious.  One day while her parents are out a stranger comes to her house.  His name is Arnold Friend.  He seems friendly at first, but continuously seems more and more creepy as the story goes on.  He ends up taking Connie, and the rest is left up to imagination, but it is assumed she is raped and killed.  </a:t>
            </a:r>
            <a:endParaRPr lang="en-US" dirty="0"/>
          </a:p>
        </p:txBody>
      </p:sp>
    </p:spTree>
    <p:extLst>
      <p:ext uri="{BB962C8B-B14F-4D97-AF65-F5344CB8AC3E}">
        <p14:creationId xmlns:p14="http://schemas.microsoft.com/office/powerpoint/2010/main" val="23311869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Poetical or Lyrical Connection</a:t>
            </a:r>
            <a:br>
              <a:rPr lang="en-US" dirty="0" smtClean="0"/>
            </a:br>
            <a:r>
              <a:rPr lang="en-US" u="sng" dirty="0" smtClean="0"/>
              <a:t>Good and Evil </a:t>
            </a:r>
            <a:r>
              <a:rPr lang="en-US" dirty="0" smtClean="0"/>
              <a:t>by Mark Spencer</a:t>
            </a:r>
            <a:endParaRPr lang="en-US" dirty="0"/>
          </a:p>
        </p:txBody>
      </p:sp>
      <p:sp>
        <p:nvSpPr>
          <p:cNvPr id="3" name="Content Placeholder 2"/>
          <p:cNvSpPr>
            <a:spLocks noGrp="1"/>
          </p:cNvSpPr>
          <p:nvPr>
            <p:ph idx="1"/>
          </p:nvPr>
        </p:nvSpPr>
        <p:spPr>
          <a:xfrm>
            <a:off x="457200" y="1600200"/>
            <a:ext cx="3705779" cy="4525963"/>
          </a:xfrm>
        </p:spPr>
        <p:txBody>
          <a:bodyPr>
            <a:noAutofit/>
          </a:bodyPr>
          <a:lstStyle/>
          <a:p>
            <a:pPr marL="0" indent="0">
              <a:buNone/>
            </a:pPr>
            <a:endParaRPr lang="en-US" sz="1400" dirty="0"/>
          </a:p>
          <a:p>
            <a:pPr marL="0" indent="0">
              <a:buNone/>
            </a:pPr>
            <a:r>
              <a:rPr lang="en-US" sz="1400" dirty="0"/>
              <a:t>The nature of good and evil</a:t>
            </a:r>
          </a:p>
          <a:p>
            <a:pPr marL="0" indent="0">
              <a:buNone/>
            </a:pPr>
            <a:r>
              <a:rPr lang="en-US" sz="1400" dirty="0"/>
              <a:t>Is more than black and white.</a:t>
            </a:r>
          </a:p>
          <a:p>
            <a:pPr marL="0" indent="0">
              <a:buNone/>
            </a:pPr>
            <a:r>
              <a:rPr lang="en-US" sz="1400" dirty="0"/>
              <a:t>They are the darkness in our souls,</a:t>
            </a:r>
          </a:p>
          <a:p>
            <a:pPr marL="0" indent="0">
              <a:buNone/>
            </a:pPr>
            <a:r>
              <a:rPr lang="en-US" sz="1400" dirty="0"/>
              <a:t>Likewise they are the light.</a:t>
            </a:r>
          </a:p>
          <a:p>
            <a:pPr marL="0" indent="0">
              <a:buNone/>
            </a:pPr>
            <a:r>
              <a:rPr lang="en-US" sz="1400" dirty="0" smtClean="0"/>
              <a:t>They </a:t>
            </a:r>
            <a:r>
              <a:rPr lang="en-US" sz="1400" dirty="0"/>
              <a:t>dwell at human nature's core,</a:t>
            </a:r>
          </a:p>
          <a:p>
            <a:pPr marL="0" indent="0">
              <a:buNone/>
            </a:pPr>
            <a:r>
              <a:rPr lang="en-US" sz="1400" dirty="0"/>
              <a:t>And breed virtue and sin.</a:t>
            </a:r>
          </a:p>
          <a:p>
            <a:pPr marL="0" indent="0">
              <a:buNone/>
            </a:pPr>
            <a:r>
              <a:rPr lang="en-US" sz="1400" dirty="0"/>
              <a:t>They are the fundamental force,</a:t>
            </a:r>
          </a:p>
          <a:p>
            <a:pPr marL="0" indent="0">
              <a:buNone/>
            </a:pPr>
            <a:r>
              <a:rPr lang="en-US" sz="1400" dirty="0"/>
              <a:t>Within the hearts of men.</a:t>
            </a:r>
          </a:p>
          <a:p>
            <a:pPr marL="0" indent="0">
              <a:buNone/>
            </a:pPr>
            <a:r>
              <a:rPr lang="en-US" sz="1400" dirty="0" smtClean="0"/>
              <a:t>They </a:t>
            </a:r>
            <a:r>
              <a:rPr lang="en-US" sz="1400" dirty="0"/>
              <a:t>fuel our greed and selfishness,</a:t>
            </a:r>
          </a:p>
          <a:p>
            <a:pPr marL="0" indent="0">
              <a:buNone/>
            </a:pPr>
            <a:r>
              <a:rPr lang="en-US" sz="1400" dirty="0"/>
              <a:t>Our pride and vanity,</a:t>
            </a:r>
          </a:p>
          <a:p>
            <a:pPr marL="0" indent="0">
              <a:buNone/>
            </a:pPr>
            <a:r>
              <a:rPr lang="en-US" sz="1400" dirty="0"/>
              <a:t>They fan the flames of bigotry,</a:t>
            </a:r>
          </a:p>
          <a:p>
            <a:pPr marL="0" indent="0">
              <a:buNone/>
            </a:pPr>
            <a:r>
              <a:rPr lang="en-US" sz="1400" dirty="0"/>
              <a:t>Inciting enmity</a:t>
            </a:r>
            <a:r>
              <a:rPr lang="en-US" sz="1400" dirty="0" smtClean="0"/>
              <a:t>.</a:t>
            </a:r>
          </a:p>
          <a:p>
            <a:pPr marL="0" indent="0">
              <a:buNone/>
            </a:pPr>
            <a:r>
              <a:rPr lang="en-US" sz="1400" dirty="0"/>
              <a:t>Or darkness in our souls,</a:t>
            </a:r>
          </a:p>
          <a:p>
            <a:pPr marL="0" indent="0">
              <a:buNone/>
            </a:pPr>
            <a:r>
              <a:rPr lang="en-US" sz="1400" dirty="0"/>
              <a:t>No thought of who, or what we are,</a:t>
            </a:r>
          </a:p>
          <a:p>
            <a:pPr marL="0" indent="0">
              <a:buNone/>
            </a:pPr>
            <a:r>
              <a:rPr lang="en-US" sz="1400" dirty="0"/>
              <a:t>No wide eyed dreams or goals.</a:t>
            </a:r>
          </a:p>
          <a:p>
            <a:pPr marL="0" indent="0">
              <a:buNone/>
            </a:pPr>
            <a:r>
              <a:rPr lang="en-US" sz="1400" dirty="0"/>
              <a:t>Good and evil form our center,</a:t>
            </a:r>
          </a:p>
          <a:p>
            <a:pPr marL="0" indent="0">
              <a:buNone/>
            </a:pPr>
            <a:r>
              <a:rPr lang="en-US" sz="1400" dirty="0"/>
              <a:t>Like the roots of a tree.</a:t>
            </a:r>
          </a:p>
          <a:p>
            <a:pPr marL="0" indent="0">
              <a:buNone/>
            </a:pPr>
            <a:r>
              <a:rPr lang="en-US" sz="1400" dirty="0"/>
              <a:t>They're human nature's architect,</a:t>
            </a:r>
          </a:p>
          <a:p>
            <a:pPr marL="0" indent="0">
              <a:buNone/>
            </a:pPr>
            <a:r>
              <a:rPr lang="en-US" sz="1400" dirty="0"/>
              <a:t>They are humanity.</a:t>
            </a:r>
          </a:p>
          <a:p>
            <a:pPr marL="0" indent="0">
              <a:buNone/>
            </a:pPr>
            <a:endParaRPr lang="en-US" sz="1400" dirty="0"/>
          </a:p>
          <a:p>
            <a:pPr marL="0" indent="0">
              <a:buNone/>
            </a:pPr>
            <a:endParaRPr lang="en-US" sz="1400" dirty="0"/>
          </a:p>
        </p:txBody>
      </p:sp>
      <p:sp>
        <p:nvSpPr>
          <p:cNvPr id="4" name="TextBox 3"/>
          <p:cNvSpPr txBox="1"/>
          <p:nvPr/>
        </p:nvSpPr>
        <p:spPr>
          <a:xfrm>
            <a:off x="5062605" y="1600200"/>
            <a:ext cx="3624195" cy="3970318"/>
          </a:xfrm>
          <a:prstGeom prst="rect">
            <a:avLst/>
          </a:prstGeom>
          <a:noFill/>
        </p:spPr>
        <p:txBody>
          <a:bodyPr wrap="square" rtlCol="0">
            <a:spAutoFit/>
          </a:bodyPr>
          <a:lstStyle/>
          <a:p>
            <a:endParaRPr lang="en-US" sz="1400" dirty="0"/>
          </a:p>
          <a:p>
            <a:r>
              <a:rPr lang="en-US" sz="1400" dirty="0"/>
              <a:t>They also teach us how to love,</a:t>
            </a:r>
          </a:p>
          <a:p>
            <a:r>
              <a:rPr lang="en-US" sz="1400" dirty="0"/>
              <a:t>And live righteous lives.</a:t>
            </a:r>
          </a:p>
          <a:p>
            <a:r>
              <a:rPr lang="en-US" sz="1400" dirty="0"/>
              <a:t>This struggle between right and wrong</a:t>
            </a:r>
          </a:p>
          <a:p>
            <a:r>
              <a:rPr lang="en-US" sz="1400" dirty="0"/>
              <a:t>Determines who survives</a:t>
            </a:r>
            <a:r>
              <a:rPr lang="en-US" sz="1400" dirty="0" smtClean="0"/>
              <a:t>.</a:t>
            </a:r>
          </a:p>
          <a:p>
            <a:r>
              <a:rPr lang="en-US" sz="1400" dirty="0" smtClean="0"/>
              <a:t>The </a:t>
            </a:r>
            <a:r>
              <a:rPr lang="en-US" sz="1400" dirty="0"/>
              <a:t>sum of every human heart</a:t>
            </a:r>
          </a:p>
          <a:p>
            <a:r>
              <a:rPr lang="en-US" sz="1400" dirty="0"/>
              <a:t>Is measured by this scale.</a:t>
            </a:r>
          </a:p>
          <a:p>
            <a:r>
              <a:rPr lang="en-US" sz="1400" dirty="0"/>
              <a:t>It will bring life to those who learn,</a:t>
            </a:r>
          </a:p>
          <a:p>
            <a:r>
              <a:rPr lang="en-US" sz="1400" dirty="0"/>
              <a:t>And death to those who fail.</a:t>
            </a:r>
          </a:p>
          <a:p>
            <a:r>
              <a:rPr lang="en-US" sz="1400" dirty="0" smtClean="0"/>
              <a:t>Without </a:t>
            </a:r>
            <a:r>
              <a:rPr lang="en-US" sz="1400" dirty="0"/>
              <a:t>them there would be no light</a:t>
            </a:r>
          </a:p>
          <a:p>
            <a:r>
              <a:rPr lang="en-US" sz="1400" dirty="0"/>
              <a:t>Or darkness in our souls,</a:t>
            </a:r>
          </a:p>
          <a:p>
            <a:r>
              <a:rPr lang="en-US" sz="1400" dirty="0"/>
              <a:t>No thought of who, or what we are,</a:t>
            </a:r>
          </a:p>
          <a:p>
            <a:r>
              <a:rPr lang="en-US" sz="1400" dirty="0"/>
              <a:t>No wide eyed dreams or goals.</a:t>
            </a:r>
          </a:p>
          <a:p>
            <a:r>
              <a:rPr lang="en-US" sz="1400" dirty="0" smtClean="0"/>
              <a:t>Good </a:t>
            </a:r>
            <a:r>
              <a:rPr lang="en-US" sz="1400" dirty="0"/>
              <a:t>and evil form our center,</a:t>
            </a:r>
          </a:p>
          <a:p>
            <a:r>
              <a:rPr lang="en-US" sz="1400" dirty="0"/>
              <a:t>Like the roots of a tree.</a:t>
            </a:r>
          </a:p>
          <a:p>
            <a:r>
              <a:rPr lang="en-US" sz="1400" dirty="0"/>
              <a:t>They're human nature's architect,</a:t>
            </a:r>
          </a:p>
          <a:p>
            <a:r>
              <a:rPr lang="en-US" sz="1400" dirty="0"/>
              <a:t>They are humanity.</a:t>
            </a:r>
          </a:p>
          <a:p>
            <a:endParaRPr lang="en-US" sz="1400" dirty="0"/>
          </a:p>
        </p:txBody>
      </p:sp>
    </p:spTree>
    <p:extLst>
      <p:ext uri="{BB962C8B-B14F-4D97-AF65-F5344CB8AC3E}">
        <p14:creationId xmlns:p14="http://schemas.microsoft.com/office/powerpoint/2010/main" val="39363630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Poetical or Lyrical Connection</a:t>
            </a:r>
            <a:br>
              <a:rPr lang="en-US" dirty="0" smtClean="0"/>
            </a:br>
            <a:r>
              <a:rPr lang="en-US" sz="3100" dirty="0" smtClean="0"/>
              <a:t>Continued…</a:t>
            </a:r>
            <a:endParaRPr lang="en-US" sz="3100" dirty="0"/>
          </a:p>
        </p:txBody>
      </p:sp>
      <p:sp>
        <p:nvSpPr>
          <p:cNvPr id="3" name="Content Placeholder 2"/>
          <p:cNvSpPr>
            <a:spLocks noGrp="1"/>
          </p:cNvSpPr>
          <p:nvPr>
            <p:ph idx="1"/>
          </p:nvPr>
        </p:nvSpPr>
        <p:spPr/>
        <p:txBody>
          <a:bodyPr>
            <a:normAutofit lnSpcReduction="10000"/>
          </a:bodyPr>
          <a:lstStyle/>
          <a:p>
            <a:pPr marL="0" indent="0">
              <a:buNone/>
            </a:pPr>
            <a:r>
              <a:rPr lang="en-US" dirty="0"/>
              <a:t>	</a:t>
            </a:r>
            <a:r>
              <a:rPr lang="en-US" dirty="0" smtClean="0"/>
              <a:t>This poem represents the battle of good and evil that friend is going through.  In the beginning he seems like a nice charming young man.  </a:t>
            </a:r>
            <a:r>
              <a:rPr lang="en-US" dirty="0"/>
              <a:t>T</a:t>
            </a:r>
            <a:r>
              <a:rPr lang="en-US" dirty="0" smtClean="0"/>
              <a:t>his represents someone that </a:t>
            </a:r>
            <a:r>
              <a:rPr lang="en-US" dirty="0"/>
              <a:t>F</a:t>
            </a:r>
            <a:r>
              <a:rPr lang="en-US" dirty="0" smtClean="0"/>
              <a:t>riend used to be. “It </a:t>
            </a:r>
            <a:r>
              <a:rPr lang="en-US" dirty="0"/>
              <a:t>will bring life to those who learn</a:t>
            </a:r>
            <a:r>
              <a:rPr lang="en-US" dirty="0" smtClean="0"/>
              <a:t>, And </a:t>
            </a:r>
            <a:r>
              <a:rPr lang="en-US" dirty="0"/>
              <a:t>death to those who fail</a:t>
            </a:r>
            <a:r>
              <a:rPr lang="en-US" dirty="0" smtClean="0"/>
              <a:t>.”  Friend is an example of someone who failed, because he never learned the difference between good and evil.  This is what causes him to do what he does to Connie.</a:t>
            </a:r>
            <a:endParaRPr lang="en-US" dirty="0"/>
          </a:p>
          <a:p>
            <a:pPr marL="0" indent="0">
              <a:buNone/>
            </a:pPr>
            <a:endParaRPr lang="en-US" dirty="0"/>
          </a:p>
        </p:txBody>
      </p:sp>
    </p:spTree>
    <p:extLst>
      <p:ext uri="{BB962C8B-B14F-4D97-AF65-F5344CB8AC3E}">
        <p14:creationId xmlns:p14="http://schemas.microsoft.com/office/powerpoint/2010/main" val="30254385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Artistic Connection</a:t>
            </a:r>
            <a:r>
              <a:rPr lang="en-US" dirty="0"/>
              <a:t/>
            </a:r>
            <a:br>
              <a:rPr lang="en-US" dirty="0"/>
            </a:br>
            <a:r>
              <a:rPr lang="en-US" dirty="0"/>
              <a:t>Deception by </a:t>
            </a:r>
            <a:r>
              <a:rPr lang="en-US" dirty="0" err="1" smtClean="0"/>
              <a:t>Lynet</a:t>
            </a:r>
            <a:r>
              <a:rPr lang="en-US" dirty="0" smtClean="0"/>
              <a:t> McDonald</a:t>
            </a:r>
            <a:endParaRPr lang="en-US" dirty="0"/>
          </a:p>
        </p:txBody>
      </p:sp>
      <p:pic>
        <p:nvPicPr>
          <p:cNvPr id="4" name="Content Placeholder 3" descr="flat,550x550,075,f.jpg"/>
          <p:cNvPicPr>
            <a:picLocks noGrp="1" noChangeAspect="1"/>
          </p:cNvPicPr>
          <p:nvPr>
            <p:ph idx="1"/>
          </p:nvPr>
        </p:nvPicPr>
        <p:blipFill>
          <a:blip r:embed="rId2">
            <a:extLst>
              <a:ext uri="{28A0092B-C50C-407E-A947-70E740481C1C}">
                <a14:useLocalDpi xmlns:a14="http://schemas.microsoft.com/office/drawing/2010/main" val="0"/>
              </a:ext>
            </a:extLst>
          </a:blip>
          <a:srcRect l="-75009" r="-75009"/>
          <a:stretch>
            <a:fillRect/>
          </a:stretch>
        </p:blipFill>
        <p:spPr/>
      </p:pic>
    </p:spTree>
    <p:extLst>
      <p:ext uri="{BB962C8B-B14F-4D97-AF65-F5344CB8AC3E}">
        <p14:creationId xmlns:p14="http://schemas.microsoft.com/office/powerpoint/2010/main" val="42916808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Artistic Connection </a:t>
            </a:r>
            <a:br>
              <a:rPr lang="en-US" dirty="0" smtClean="0"/>
            </a:br>
            <a:r>
              <a:rPr lang="en-US" sz="3100" dirty="0" smtClean="0"/>
              <a:t>Continued…</a:t>
            </a:r>
            <a:endParaRPr lang="en-US" sz="3100" dirty="0"/>
          </a:p>
        </p:txBody>
      </p:sp>
      <p:sp>
        <p:nvSpPr>
          <p:cNvPr id="3" name="Content Placeholder 2"/>
          <p:cNvSpPr>
            <a:spLocks noGrp="1"/>
          </p:cNvSpPr>
          <p:nvPr>
            <p:ph idx="1"/>
          </p:nvPr>
        </p:nvSpPr>
        <p:spPr/>
        <p:txBody>
          <a:bodyPr/>
          <a:lstStyle/>
          <a:p>
            <a:pPr marL="0" indent="0">
              <a:buNone/>
            </a:pPr>
            <a:r>
              <a:rPr lang="en-US" dirty="0" smtClean="0"/>
              <a:t>	This truly creepy painting is perfect for describing Arnold Friend without words.  Deceptive, evil, and good looking.  This painting shows the devil using a mask to cover himself.  Just as Arnold Friend does when he first meets Connie.  He acts welcoming and gentle, but as the story progresses he slowly starts to take the metaphorical mask off and show his true evil.</a:t>
            </a:r>
            <a:endParaRPr lang="en-US" dirty="0"/>
          </a:p>
        </p:txBody>
      </p:sp>
    </p:spTree>
    <p:extLst>
      <p:ext uri="{BB962C8B-B14F-4D97-AF65-F5344CB8AC3E}">
        <p14:creationId xmlns:p14="http://schemas.microsoft.com/office/powerpoint/2010/main" val="35060031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“Orientation” by </a:t>
            </a:r>
            <a:r>
              <a:rPr lang="en-US" dirty="0" err="1" smtClean="0"/>
              <a:t>Danial</a:t>
            </a:r>
            <a:r>
              <a:rPr lang="en-US" dirty="0" smtClean="0"/>
              <a:t> Orozco</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	Out of all the stories this is the strangest.  It takes place in an office building.  A new employee is being show around the office by his/her boss.  She is pointing out every single detail, and knows everything about everyone.  The other employees are strange. </a:t>
            </a:r>
            <a:r>
              <a:rPr lang="en-US" dirty="0"/>
              <a:t> </a:t>
            </a:r>
            <a:r>
              <a:rPr lang="en-US" dirty="0" smtClean="0"/>
              <a:t>One can tell you when and how you will die, and another is a serial killer that has not been caught yet.  Also there are many things that you cannot do with out being fired.  For example making personal phone calls.</a:t>
            </a:r>
            <a:endParaRPr lang="en-US" dirty="0"/>
          </a:p>
        </p:txBody>
      </p:sp>
    </p:spTree>
    <p:extLst>
      <p:ext uri="{BB962C8B-B14F-4D97-AF65-F5344CB8AC3E}">
        <p14:creationId xmlns:p14="http://schemas.microsoft.com/office/powerpoint/2010/main" val="8950457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1150"/>
            <a:ext cx="8229600" cy="1143000"/>
          </a:xfrm>
        </p:spPr>
        <p:txBody>
          <a:bodyPr>
            <a:normAutofit fontScale="90000"/>
          </a:bodyPr>
          <a:lstStyle/>
          <a:p>
            <a:r>
              <a:rPr lang="en-US" dirty="0" smtClean="0"/>
              <a:t>Poetical or Lyrical Connection</a:t>
            </a:r>
            <a:br>
              <a:rPr lang="en-US" dirty="0" smtClean="0"/>
            </a:br>
            <a:r>
              <a:rPr lang="en-US" u="sng" dirty="0" smtClean="0"/>
              <a:t>A Bunch of Misfits</a:t>
            </a:r>
            <a:r>
              <a:rPr lang="en-US" dirty="0" smtClean="0"/>
              <a:t> by Chelsea</a:t>
            </a:r>
            <a:endParaRPr lang="en-US" dirty="0"/>
          </a:p>
        </p:txBody>
      </p:sp>
      <p:sp>
        <p:nvSpPr>
          <p:cNvPr id="3" name="Content Placeholder 2"/>
          <p:cNvSpPr>
            <a:spLocks noGrp="1"/>
          </p:cNvSpPr>
          <p:nvPr>
            <p:ph idx="1"/>
          </p:nvPr>
        </p:nvSpPr>
        <p:spPr>
          <a:xfrm>
            <a:off x="457200" y="1294150"/>
            <a:ext cx="8229600" cy="4525963"/>
          </a:xfrm>
        </p:spPr>
        <p:txBody>
          <a:bodyPr>
            <a:noAutofit/>
          </a:bodyPr>
          <a:lstStyle/>
          <a:p>
            <a:pPr marL="0" indent="0" algn="ctr">
              <a:buNone/>
            </a:pPr>
            <a:r>
              <a:rPr lang="en-US" sz="2000" dirty="0"/>
              <a:t>Struggling to stay on board</a:t>
            </a:r>
          </a:p>
          <a:p>
            <a:pPr marL="0" indent="0" algn="ctr">
              <a:buNone/>
            </a:pPr>
            <a:r>
              <a:rPr lang="en-US" sz="2000" dirty="0"/>
              <a:t>Hanging on to what we have</a:t>
            </a:r>
          </a:p>
          <a:p>
            <a:pPr marL="0" indent="0" algn="ctr">
              <a:buNone/>
            </a:pPr>
            <a:r>
              <a:rPr lang="en-US" sz="2000" dirty="0"/>
              <a:t>We're a bunch of misfits</a:t>
            </a:r>
          </a:p>
          <a:p>
            <a:pPr marL="0" indent="0" algn="ctr">
              <a:buNone/>
            </a:pPr>
            <a:r>
              <a:rPr lang="en-US" sz="2000" dirty="0"/>
              <a:t>Trudging on the same path</a:t>
            </a:r>
          </a:p>
          <a:p>
            <a:pPr marL="0" indent="0" algn="ctr">
              <a:buNone/>
            </a:pPr>
            <a:r>
              <a:rPr lang="en-US" sz="2000" dirty="0"/>
              <a:t>If I stumble and fall</a:t>
            </a:r>
          </a:p>
          <a:p>
            <a:pPr marL="0" indent="0" algn="ctr">
              <a:buNone/>
            </a:pPr>
            <a:r>
              <a:rPr lang="en-US" sz="2000" dirty="0"/>
              <a:t>Your there</a:t>
            </a:r>
          </a:p>
          <a:p>
            <a:pPr marL="0" indent="0" algn="ctr">
              <a:buNone/>
            </a:pPr>
            <a:r>
              <a:rPr lang="en-US" sz="2000" dirty="0"/>
              <a:t>If you have to much baggage</a:t>
            </a:r>
          </a:p>
          <a:p>
            <a:pPr marL="0" indent="0" algn="ctr">
              <a:buNone/>
            </a:pPr>
            <a:r>
              <a:rPr lang="en-US" sz="2000" dirty="0"/>
              <a:t>Ill carry some of your load</a:t>
            </a:r>
          </a:p>
          <a:p>
            <a:pPr marL="0" indent="0" algn="ctr">
              <a:buNone/>
            </a:pPr>
            <a:r>
              <a:rPr lang="en-US" sz="2000" dirty="0"/>
              <a:t>We're a bunch of misfits</a:t>
            </a:r>
          </a:p>
          <a:p>
            <a:pPr marL="0" indent="0" algn="ctr">
              <a:buNone/>
            </a:pPr>
            <a:r>
              <a:rPr lang="en-US" sz="2000" dirty="0"/>
              <a:t>Toddling down the same road</a:t>
            </a:r>
          </a:p>
          <a:p>
            <a:pPr marL="0" indent="0" algn="ctr">
              <a:buNone/>
            </a:pPr>
            <a:r>
              <a:rPr lang="en-US" sz="2000" dirty="0"/>
              <a:t>People left and right</a:t>
            </a:r>
          </a:p>
          <a:p>
            <a:pPr marL="0" indent="0" algn="ctr">
              <a:buNone/>
            </a:pPr>
            <a:r>
              <a:rPr lang="en-US" sz="2000" dirty="0"/>
              <a:t>Stopped at the side of the trail</a:t>
            </a:r>
          </a:p>
          <a:p>
            <a:pPr marL="0" indent="0" algn="ctr">
              <a:buNone/>
            </a:pPr>
            <a:r>
              <a:rPr lang="en-US" sz="2000" dirty="0"/>
              <a:t>Watching curiously as we go</a:t>
            </a:r>
          </a:p>
          <a:p>
            <a:pPr marL="0" indent="0" algn="ctr">
              <a:buNone/>
            </a:pPr>
            <a:r>
              <a:rPr lang="en-US" sz="2000" dirty="0"/>
              <a:t>Yes we're a bunch of misfits</a:t>
            </a:r>
          </a:p>
          <a:p>
            <a:pPr marL="0" indent="0" algn="ctr">
              <a:buNone/>
            </a:pPr>
            <a:r>
              <a:rPr lang="en-US" sz="2000" dirty="0"/>
              <a:t>Making our way in this world</a:t>
            </a:r>
          </a:p>
          <a:p>
            <a:pPr marL="0" indent="0" algn="ctr">
              <a:buNone/>
            </a:pPr>
            <a:endParaRPr lang="en-US" sz="2000" dirty="0"/>
          </a:p>
        </p:txBody>
      </p:sp>
    </p:spTree>
    <p:extLst>
      <p:ext uri="{BB962C8B-B14F-4D97-AF65-F5344CB8AC3E}">
        <p14:creationId xmlns:p14="http://schemas.microsoft.com/office/powerpoint/2010/main" val="7568004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Poetical or Lyrical Connection</a:t>
            </a:r>
            <a:br>
              <a:rPr lang="en-US" dirty="0" smtClean="0"/>
            </a:br>
            <a:r>
              <a:rPr lang="en-US" sz="3100" dirty="0" smtClean="0"/>
              <a:t>Continued…</a:t>
            </a:r>
            <a:endParaRPr lang="en-US" sz="3100" dirty="0"/>
          </a:p>
        </p:txBody>
      </p:sp>
      <p:sp>
        <p:nvSpPr>
          <p:cNvPr id="3" name="Content Placeholder 2"/>
          <p:cNvSpPr>
            <a:spLocks noGrp="1"/>
          </p:cNvSpPr>
          <p:nvPr>
            <p:ph idx="1"/>
          </p:nvPr>
        </p:nvSpPr>
        <p:spPr/>
        <p:txBody>
          <a:bodyPr/>
          <a:lstStyle/>
          <a:p>
            <a:pPr marL="0" indent="0">
              <a:buNone/>
            </a:pPr>
            <a:r>
              <a:rPr lang="en-US" dirty="0" smtClean="0"/>
              <a:t>	This poem is about a group of misfits, which is what the employees at the office seem like.  There are many typical outcasts like and obese guy, a </a:t>
            </a:r>
            <a:r>
              <a:rPr lang="en-US" dirty="0" err="1"/>
              <a:t>p</a:t>
            </a:r>
            <a:r>
              <a:rPr lang="en-US" dirty="0" err="1" smtClean="0"/>
              <a:t>hycho</a:t>
            </a:r>
            <a:r>
              <a:rPr lang="en-US" dirty="0" smtClean="0"/>
              <a:t> girl, and a serial killer, and there also seems to be a ongoing love between the employees which could also suggest that they are outcasts in the outside world because they confine themselves to love only people at the office.</a:t>
            </a:r>
            <a:endParaRPr lang="en-US" dirty="0"/>
          </a:p>
        </p:txBody>
      </p:sp>
    </p:spTree>
    <p:extLst>
      <p:ext uri="{BB962C8B-B14F-4D97-AF65-F5344CB8AC3E}">
        <p14:creationId xmlns:p14="http://schemas.microsoft.com/office/powerpoint/2010/main" val="551492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Poetical or Lyrical Connection</a:t>
            </a:r>
            <a:br>
              <a:rPr lang="en-US" dirty="0" smtClean="0"/>
            </a:br>
            <a:r>
              <a:rPr lang="en-US" dirty="0" smtClean="0"/>
              <a:t>“Sweet Revenge” by Matt </a:t>
            </a:r>
            <a:r>
              <a:rPr lang="en-US" dirty="0" err="1" smtClean="0"/>
              <a:t>Pyke</a:t>
            </a:r>
            <a:endParaRPr lang="en-US" dirty="0"/>
          </a:p>
        </p:txBody>
      </p:sp>
      <p:sp>
        <p:nvSpPr>
          <p:cNvPr id="3" name="Content Placeholder 2"/>
          <p:cNvSpPr>
            <a:spLocks noGrp="1"/>
          </p:cNvSpPr>
          <p:nvPr>
            <p:ph idx="1"/>
          </p:nvPr>
        </p:nvSpPr>
        <p:spPr/>
        <p:txBody>
          <a:bodyPr>
            <a:normAutofit fontScale="32500" lnSpcReduction="20000"/>
          </a:bodyPr>
          <a:lstStyle/>
          <a:p>
            <a:pPr marL="0" indent="0">
              <a:buNone/>
            </a:pPr>
            <a:r>
              <a:rPr lang="en-US" sz="5600" dirty="0"/>
              <a:t>Left for dead,</a:t>
            </a:r>
          </a:p>
          <a:p>
            <a:pPr marL="0" indent="0">
              <a:buNone/>
            </a:pPr>
            <a:r>
              <a:rPr lang="en-US" sz="5600" dirty="0"/>
              <a:t>This worlds so bleak,</a:t>
            </a:r>
          </a:p>
          <a:p>
            <a:pPr marL="0" indent="0">
              <a:buNone/>
            </a:pPr>
            <a:r>
              <a:rPr lang="en-US" sz="5600" dirty="0"/>
              <a:t>No power left inside,</a:t>
            </a:r>
          </a:p>
          <a:p>
            <a:pPr marL="0" indent="0">
              <a:buNone/>
            </a:pPr>
            <a:r>
              <a:rPr lang="en-US" sz="5600" dirty="0"/>
              <a:t>Not even for me to speak,</a:t>
            </a:r>
          </a:p>
          <a:p>
            <a:pPr marL="0" indent="0">
              <a:buNone/>
            </a:pPr>
            <a:r>
              <a:rPr lang="en-US" sz="5600" dirty="0" smtClean="0"/>
              <a:t>Hurt </a:t>
            </a:r>
            <a:r>
              <a:rPr lang="en-US" sz="5600" dirty="0"/>
              <a:t>so many times,</a:t>
            </a:r>
          </a:p>
          <a:p>
            <a:pPr marL="0" indent="0">
              <a:buNone/>
            </a:pPr>
            <a:r>
              <a:rPr lang="en-US" sz="5600" dirty="0" smtClean="0"/>
              <a:t>But </a:t>
            </a:r>
            <a:r>
              <a:rPr lang="en-US" sz="5600" dirty="0"/>
              <a:t>never truly healed,</a:t>
            </a:r>
          </a:p>
          <a:p>
            <a:pPr marL="0" indent="0">
              <a:buNone/>
            </a:pPr>
            <a:r>
              <a:rPr lang="en-US" sz="5600" dirty="0"/>
              <a:t>No you cannot see them,</a:t>
            </a:r>
          </a:p>
          <a:p>
            <a:pPr marL="0" indent="0">
              <a:buNone/>
            </a:pPr>
            <a:r>
              <a:rPr lang="en-US" sz="5600" dirty="0"/>
              <a:t>My emotional scars are sealed,</a:t>
            </a:r>
          </a:p>
          <a:p>
            <a:pPr marL="0" indent="0">
              <a:buNone/>
            </a:pPr>
            <a:r>
              <a:rPr lang="en-US" sz="5600" dirty="0" smtClean="0"/>
              <a:t>Sometimes </a:t>
            </a:r>
            <a:r>
              <a:rPr lang="en-US" sz="5600" dirty="0"/>
              <a:t>they ask me,</a:t>
            </a:r>
          </a:p>
          <a:p>
            <a:pPr marL="0" indent="0">
              <a:buNone/>
            </a:pPr>
            <a:r>
              <a:rPr lang="en-US" sz="5600" dirty="0"/>
              <a:t>Have I always been this way?</a:t>
            </a:r>
          </a:p>
          <a:p>
            <a:pPr marL="0" indent="0">
              <a:buNone/>
            </a:pPr>
            <a:r>
              <a:rPr lang="en-US" sz="5600" dirty="0"/>
              <a:t>It breaks my heart to answer</a:t>
            </a:r>
            <a:r>
              <a:rPr lang="en-US" sz="5600" dirty="0" smtClean="0"/>
              <a:t>,</a:t>
            </a:r>
          </a:p>
          <a:p>
            <a:pPr marL="0" indent="0">
              <a:buNone/>
            </a:pPr>
            <a:r>
              <a:rPr lang="en-US" sz="5600" dirty="0" smtClean="0"/>
              <a:t>But </a:t>
            </a:r>
            <a:r>
              <a:rPr lang="en-US" sz="5600" dirty="0"/>
              <a:t>it is the truth that I must say,</a:t>
            </a:r>
          </a:p>
          <a:p>
            <a:pPr marL="0" indent="0">
              <a:buNone/>
            </a:pPr>
            <a:r>
              <a:rPr lang="en-US" sz="5600" dirty="0" smtClean="0"/>
              <a:t>No </a:t>
            </a:r>
            <a:r>
              <a:rPr lang="en-US" sz="5600" dirty="0"/>
              <a:t>I have not always,</a:t>
            </a:r>
          </a:p>
          <a:p>
            <a:pPr marL="0" indent="0">
              <a:buNone/>
            </a:pPr>
            <a:r>
              <a:rPr lang="en-US" sz="5600" dirty="0"/>
              <a:t>But probably will always be,</a:t>
            </a:r>
          </a:p>
          <a:p>
            <a:pPr marL="0" indent="0">
              <a:buNone/>
            </a:pPr>
            <a:r>
              <a:rPr lang="en-US" sz="5600" dirty="0"/>
              <a:t>The darkness that dwells inside,</a:t>
            </a:r>
          </a:p>
          <a:p>
            <a:pPr marL="0" indent="0">
              <a:buNone/>
            </a:pPr>
            <a:r>
              <a:rPr lang="en-US" sz="5600" dirty="0"/>
              <a:t>Is the living part of me,</a:t>
            </a:r>
          </a:p>
          <a:p>
            <a:pPr marL="0" indent="0">
              <a:buNone/>
            </a:pPr>
            <a:endParaRPr lang="en-US" sz="5600" dirty="0" smtClean="0"/>
          </a:p>
        </p:txBody>
      </p:sp>
      <p:sp>
        <p:nvSpPr>
          <p:cNvPr id="4" name="TextBox 3"/>
          <p:cNvSpPr txBox="1"/>
          <p:nvPr/>
        </p:nvSpPr>
        <p:spPr>
          <a:xfrm>
            <a:off x="3887000" y="1417638"/>
            <a:ext cx="3902334" cy="5078314"/>
          </a:xfrm>
          <a:prstGeom prst="rect">
            <a:avLst/>
          </a:prstGeom>
          <a:noFill/>
        </p:spPr>
        <p:txBody>
          <a:bodyPr wrap="square" rtlCol="0">
            <a:spAutoFit/>
          </a:bodyPr>
          <a:lstStyle/>
          <a:p>
            <a:r>
              <a:rPr lang="en-US" dirty="0"/>
              <a:t>I’ve kept it in for so long,</a:t>
            </a:r>
          </a:p>
          <a:p>
            <a:r>
              <a:rPr lang="en-US" dirty="0"/>
              <a:t>So much anger never let out,</a:t>
            </a:r>
          </a:p>
          <a:p>
            <a:r>
              <a:rPr lang="en-US" dirty="0"/>
              <a:t>Struggled with every tantrum,</a:t>
            </a:r>
          </a:p>
          <a:p>
            <a:r>
              <a:rPr lang="en-US" dirty="0"/>
              <a:t>Suppressing the urge to shout,</a:t>
            </a:r>
          </a:p>
          <a:p>
            <a:r>
              <a:rPr lang="en-US" dirty="0"/>
              <a:t>But the turning point is now,</a:t>
            </a:r>
          </a:p>
          <a:p>
            <a:r>
              <a:rPr lang="en-US" dirty="0"/>
              <a:t>You will not be my demise,</a:t>
            </a:r>
          </a:p>
          <a:p>
            <a:r>
              <a:rPr lang="en-US" dirty="0"/>
              <a:t>I will uplift my spirit,</a:t>
            </a:r>
          </a:p>
          <a:p>
            <a:r>
              <a:rPr lang="en-US" dirty="0"/>
              <a:t>And spring to your surprise,</a:t>
            </a:r>
          </a:p>
          <a:p>
            <a:r>
              <a:rPr lang="en-US" dirty="0"/>
              <a:t>No longer will you hurt me,</a:t>
            </a:r>
          </a:p>
          <a:p>
            <a:r>
              <a:rPr lang="en-US" dirty="0"/>
              <a:t>No more pain will I feel,</a:t>
            </a:r>
          </a:p>
          <a:p>
            <a:r>
              <a:rPr lang="en-US" dirty="0"/>
              <a:t>This day will end my sorrows,</a:t>
            </a:r>
          </a:p>
          <a:p>
            <a:r>
              <a:rPr lang="en-US" dirty="0"/>
              <a:t>And break that holy seal,</a:t>
            </a:r>
          </a:p>
          <a:p>
            <a:r>
              <a:rPr lang="en-US" dirty="0"/>
              <a:t>My emotions will flow with hatred,</a:t>
            </a:r>
          </a:p>
          <a:p>
            <a:r>
              <a:rPr lang="en-US" dirty="0"/>
              <a:t>And death you will meet,</a:t>
            </a:r>
          </a:p>
          <a:p>
            <a:r>
              <a:rPr lang="en-US" dirty="0"/>
              <a:t>Through this day of reckoning I have realized,</a:t>
            </a:r>
          </a:p>
          <a:p>
            <a:r>
              <a:rPr lang="en-US" dirty="0"/>
              <a:t>Revenge through success is sweet.</a:t>
            </a:r>
          </a:p>
          <a:p>
            <a:endParaRPr lang="en-US" dirty="0"/>
          </a:p>
        </p:txBody>
      </p:sp>
    </p:spTree>
    <p:extLst>
      <p:ext uri="{BB962C8B-B14F-4D97-AF65-F5344CB8AC3E}">
        <p14:creationId xmlns:p14="http://schemas.microsoft.com/office/powerpoint/2010/main" val="39423304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Artistic Connection</a:t>
            </a:r>
            <a:br>
              <a:rPr lang="en-US" dirty="0" smtClean="0"/>
            </a:br>
            <a:r>
              <a:rPr lang="en-US" dirty="0" smtClean="0"/>
              <a:t>Landscape with Figures by George </a:t>
            </a:r>
            <a:r>
              <a:rPr lang="en-US" dirty="0" err="1" smtClean="0"/>
              <a:t>Tooker</a:t>
            </a:r>
            <a:endParaRPr lang="en-US" dirty="0"/>
          </a:p>
        </p:txBody>
      </p:sp>
      <p:pic>
        <p:nvPicPr>
          <p:cNvPr id="4" name="Content Placeholder 3"/>
          <p:cNvPicPr>
            <a:picLocks noGrp="1" noChangeAspect="1"/>
          </p:cNvPicPr>
          <p:nvPr>
            <p:ph idx="1"/>
          </p:nvPr>
        </p:nvPicPr>
        <p:blipFill>
          <a:blip r:embed="rId2"/>
          <a:srcRect l="-28793" r="-28793"/>
          <a:stretch>
            <a:fillRect/>
          </a:stretch>
        </p:blipFill>
        <p:spPr>
          <a:xfrm>
            <a:off x="457200" y="2102702"/>
            <a:ext cx="8229600" cy="4525963"/>
          </a:xfrm>
        </p:spPr>
      </p:pic>
    </p:spTree>
    <p:extLst>
      <p:ext uri="{BB962C8B-B14F-4D97-AF65-F5344CB8AC3E}">
        <p14:creationId xmlns:p14="http://schemas.microsoft.com/office/powerpoint/2010/main" val="8134567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Artistic Connection </a:t>
            </a:r>
            <a:br>
              <a:rPr lang="en-US" dirty="0" smtClean="0"/>
            </a:br>
            <a:r>
              <a:rPr lang="en-US" sz="3100" dirty="0" smtClean="0"/>
              <a:t>Continued…</a:t>
            </a:r>
            <a:endParaRPr lang="en-US" sz="3100" dirty="0"/>
          </a:p>
        </p:txBody>
      </p:sp>
      <p:sp>
        <p:nvSpPr>
          <p:cNvPr id="3" name="Content Placeholder 2"/>
          <p:cNvSpPr>
            <a:spLocks noGrp="1"/>
          </p:cNvSpPr>
          <p:nvPr>
            <p:ph idx="1"/>
          </p:nvPr>
        </p:nvSpPr>
        <p:spPr/>
        <p:txBody>
          <a:bodyPr/>
          <a:lstStyle/>
          <a:p>
            <a:pPr marL="0" indent="0">
              <a:buNone/>
            </a:pPr>
            <a:r>
              <a:rPr lang="en-US" dirty="0" smtClean="0"/>
              <a:t>	This paintings illustrates the story perfectly.  It shows a bunch of people in rows of cubicles. </a:t>
            </a:r>
            <a:r>
              <a:rPr lang="en-US" dirty="0"/>
              <a:t> </a:t>
            </a:r>
            <a:r>
              <a:rPr lang="en-US" dirty="0" smtClean="0"/>
              <a:t>These people do not seem happy, but instead they seem angry, tired, and evil.  This really connects the diversity of personalities in the story into the painting. </a:t>
            </a:r>
            <a:endParaRPr lang="en-US" dirty="0"/>
          </a:p>
        </p:txBody>
      </p:sp>
    </p:spTree>
    <p:extLst>
      <p:ext uri="{BB962C8B-B14F-4D97-AF65-F5344CB8AC3E}">
        <p14:creationId xmlns:p14="http://schemas.microsoft.com/office/powerpoint/2010/main" val="25327215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End</a:t>
            </a:r>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7061192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Poetical or Lyrical Connection</a:t>
            </a:r>
            <a:br>
              <a:rPr lang="en-US" dirty="0" smtClean="0"/>
            </a:br>
            <a:r>
              <a:rPr lang="en-US" sz="3100" dirty="0" smtClean="0"/>
              <a:t>Continued…</a:t>
            </a:r>
            <a:endParaRPr lang="en-US" sz="3100" dirty="0"/>
          </a:p>
        </p:txBody>
      </p:sp>
      <p:sp>
        <p:nvSpPr>
          <p:cNvPr id="3" name="Content Placeholder 2"/>
          <p:cNvSpPr>
            <a:spLocks noGrp="1"/>
          </p:cNvSpPr>
          <p:nvPr>
            <p:ph idx="1"/>
          </p:nvPr>
        </p:nvSpPr>
        <p:spPr/>
        <p:txBody>
          <a:bodyPr/>
          <a:lstStyle/>
          <a:p>
            <a:r>
              <a:rPr lang="en-US" sz="2400" dirty="0" smtClean="0"/>
              <a:t>	“Sweet Revenge” by Matt </a:t>
            </a:r>
            <a:r>
              <a:rPr lang="en-US" sz="2400" dirty="0" err="1" smtClean="0"/>
              <a:t>Pyke</a:t>
            </a:r>
            <a:r>
              <a:rPr lang="en-US" sz="2400" dirty="0" smtClean="0"/>
              <a:t> has many connections to “The Cask of Amontillado.”  “The darkness that dwells inside, Is the living part of me”  This relates the </a:t>
            </a:r>
            <a:r>
              <a:rPr lang="en-US" sz="2400" dirty="0" err="1" smtClean="0"/>
              <a:t>Montresor</a:t>
            </a:r>
            <a:r>
              <a:rPr lang="en-US" sz="2400" dirty="0" smtClean="0"/>
              <a:t> because he does not seem like a evil or dark man.  “It must be understood that neither by word nor deed had I given </a:t>
            </a:r>
            <a:r>
              <a:rPr lang="en-US" sz="2400" dirty="0" err="1" smtClean="0"/>
              <a:t>Fortunato</a:t>
            </a:r>
            <a:r>
              <a:rPr lang="en-US" sz="2400" dirty="0" smtClean="0"/>
              <a:t> cause to doubt my good will.”  This shows that </a:t>
            </a:r>
            <a:r>
              <a:rPr lang="en-US" sz="2400" dirty="0" err="1" smtClean="0"/>
              <a:t>Montresor’s</a:t>
            </a:r>
            <a:r>
              <a:rPr lang="en-US" sz="2400" dirty="0" smtClean="0"/>
              <a:t> darkness is hidden within him.  “My emotions will flow with </a:t>
            </a:r>
            <a:r>
              <a:rPr lang="en-US" sz="2400" dirty="0" err="1" smtClean="0"/>
              <a:t>hatred,And</a:t>
            </a:r>
            <a:r>
              <a:rPr lang="en-US" sz="2400" dirty="0" smtClean="0"/>
              <a:t> death you will meet.”  This prelates greatly to the story because the person in the poem is planning on killing.  Just as </a:t>
            </a:r>
            <a:r>
              <a:rPr lang="en-US" sz="2400" dirty="0" err="1" smtClean="0"/>
              <a:t>Montresor</a:t>
            </a:r>
            <a:r>
              <a:rPr lang="en-US" sz="2400" dirty="0" smtClean="0"/>
              <a:t> plans on doing</a:t>
            </a:r>
          </a:p>
          <a:p>
            <a:pPr marL="0" indent="0">
              <a:buNone/>
            </a:pPr>
            <a:endParaRPr lang="en-US" sz="2400" dirty="0" smtClean="0"/>
          </a:p>
          <a:p>
            <a:pPr marL="0" indent="0">
              <a:buNone/>
            </a:pPr>
            <a:endParaRPr lang="en-US" dirty="0"/>
          </a:p>
        </p:txBody>
      </p:sp>
    </p:spTree>
    <p:extLst>
      <p:ext uri="{BB962C8B-B14F-4D97-AF65-F5344CB8AC3E}">
        <p14:creationId xmlns:p14="http://schemas.microsoft.com/office/powerpoint/2010/main" val="543315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Artistic Connection</a:t>
            </a:r>
            <a:br>
              <a:rPr lang="en-US" dirty="0" smtClean="0"/>
            </a:br>
            <a:r>
              <a:rPr lang="en-US" u="sng" dirty="0" smtClean="0"/>
              <a:t>Trapped II </a:t>
            </a:r>
            <a:r>
              <a:rPr lang="en-US" dirty="0" smtClean="0"/>
              <a:t>by Diana </a:t>
            </a:r>
            <a:r>
              <a:rPr lang="en-US" dirty="0" err="1"/>
              <a:t>Calvario</a:t>
            </a:r>
            <a:r>
              <a:rPr lang="en-US" dirty="0"/>
              <a:t> </a:t>
            </a:r>
          </a:p>
        </p:txBody>
      </p:sp>
      <p:sp>
        <p:nvSpPr>
          <p:cNvPr id="3" name="Content Placeholder 2"/>
          <p:cNvSpPr>
            <a:spLocks noGrp="1"/>
          </p:cNvSpPr>
          <p:nvPr>
            <p:ph idx="1"/>
          </p:nvPr>
        </p:nvSpPr>
        <p:spPr/>
        <p:txBody>
          <a:bodyPr/>
          <a:lstStyle/>
          <a:p>
            <a:pPr marL="0" indent="0">
              <a:buNone/>
            </a:pPr>
            <a:endParaRPr lang="en-US" dirty="0"/>
          </a:p>
        </p:txBody>
      </p:sp>
      <p:pic>
        <p:nvPicPr>
          <p:cNvPr id="4" name="Picture 3" descr="Macintosh HD:Users:Bennieclay:Desktop:flat,550x550,075,f.jpg"/>
          <p:cNvPicPr/>
          <p:nvPr/>
        </p:nvPicPr>
        <p:blipFill>
          <a:blip r:embed="rId2">
            <a:extLst>
              <a:ext uri="{28A0092B-C50C-407E-A947-70E740481C1C}">
                <a14:useLocalDpi xmlns:a14="http://schemas.microsoft.com/office/drawing/2010/main" val="0"/>
              </a:ext>
            </a:extLst>
          </a:blip>
          <a:srcRect/>
          <a:stretch>
            <a:fillRect/>
          </a:stretch>
        </p:blipFill>
        <p:spPr bwMode="auto">
          <a:xfrm>
            <a:off x="0" y="1600200"/>
            <a:ext cx="9144000" cy="5257800"/>
          </a:xfrm>
          <a:prstGeom prst="rect">
            <a:avLst/>
          </a:prstGeom>
          <a:noFill/>
          <a:ln>
            <a:noFill/>
          </a:ln>
        </p:spPr>
      </p:pic>
    </p:spTree>
    <p:extLst>
      <p:ext uri="{BB962C8B-B14F-4D97-AF65-F5344CB8AC3E}">
        <p14:creationId xmlns:p14="http://schemas.microsoft.com/office/powerpoint/2010/main" val="2145983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Artistic Connection </a:t>
            </a:r>
            <a:br>
              <a:rPr lang="en-US" dirty="0" smtClean="0"/>
            </a:br>
            <a:r>
              <a:rPr lang="en-US" sz="3100" dirty="0" smtClean="0"/>
              <a:t>Continued…</a:t>
            </a:r>
            <a:endParaRPr lang="en-US" sz="3100" dirty="0"/>
          </a:p>
        </p:txBody>
      </p:sp>
      <p:sp>
        <p:nvSpPr>
          <p:cNvPr id="3" name="Content Placeholder 2"/>
          <p:cNvSpPr>
            <a:spLocks noGrp="1"/>
          </p:cNvSpPr>
          <p:nvPr>
            <p:ph idx="1"/>
          </p:nvPr>
        </p:nvSpPr>
        <p:spPr/>
        <p:txBody>
          <a:bodyPr/>
          <a:lstStyle/>
          <a:p>
            <a:pPr marL="0" indent="0">
              <a:buNone/>
            </a:pPr>
            <a:r>
              <a:rPr lang="en-US" dirty="0" smtClean="0"/>
              <a:t>	This painting represents the “The Cask of Amontillado” perfectly.  The hour glass represents time.  The amount of time that it takes </a:t>
            </a:r>
            <a:r>
              <a:rPr lang="en-US" dirty="0" err="1" smtClean="0"/>
              <a:t>Fortunato</a:t>
            </a:r>
            <a:r>
              <a:rPr lang="en-US" dirty="0" smtClean="0"/>
              <a:t> to die.  There is also a man trapped inside the hour glass the represents </a:t>
            </a:r>
            <a:r>
              <a:rPr lang="en-US" dirty="0" err="1" smtClean="0"/>
              <a:t>Fortunato</a:t>
            </a:r>
            <a:r>
              <a:rPr lang="en-US" dirty="0" smtClean="0"/>
              <a:t> trapped inside his tomb.  The people around the hour glass represent </a:t>
            </a:r>
            <a:r>
              <a:rPr lang="en-US" dirty="0" err="1" smtClean="0"/>
              <a:t>Montresor</a:t>
            </a:r>
            <a:r>
              <a:rPr lang="en-US" dirty="0" smtClean="0"/>
              <a:t> watching his tomb and hearing his screams from the outside. </a:t>
            </a:r>
            <a:endParaRPr lang="en-US" dirty="0"/>
          </a:p>
        </p:txBody>
      </p:sp>
    </p:spTree>
    <p:extLst>
      <p:ext uri="{BB962C8B-B14F-4D97-AF65-F5344CB8AC3E}">
        <p14:creationId xmlns:p14="http://schemas.microsoft.com/office/powerpoint/2010/main" val="41384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“The Lady or the Tiger?”</a:t>
            </a:r>
            <a:br>
              <a:rPr lang="en-US" dirty="0" smtClean="0"/>
            </a:br>
            <a:r>
              <a:rPr lang="en-US" dirty="0" smtClean="0"/>
              <a:t>by Frank Stockton</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a:t>	</a:t>
            </a:r>
            <a:r>
              <a:rPr lang="en-US" dirty="0" smtClean="0"/>
              <a:t>“The Lady or the Tiger” by Frank Stockton takes place in an old kingdom ruled by a ruthless king.  As punishment for violating laws in the kingdom this king put a tiger behind one door and a lady behind another that the man would marry,  but the criminal does not know which door.  When the king found out that his daughter (the princess) had a lover he put him up to this same punishment.  The princess motions to him which door to pick, but does she chose the door with the lady or the tiger?</a:t>
            </a:r>
            <a:endParaRPr lang="en-US" dirty="0"/>
          </a:p>
        </p:txBody>
      </p:sp>
    </p:spTree>
    <p:extLst>
      <p:ext uri="{BB962C8B-B14F-4D97-AF65-F5344CB8AC3E}">
        <p14:creationId xmlns:p14="http://schemas.microsoft.com/office/powerpoint/2010/main" val="1292558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Poetical or Lyrical Connection</a:t>
            </a:r>
            <a:br>
              <a:rPr lang="en-US" dirty="0" smtClean="0"/>
            </a:br>
            <a:r>
              <a:rPr lang="en-US" u="sng" dirty="0" smtClean="0"/>
              <a:t>Irreplaceable</a:t>
            </a:r>
            <a:r>
              <a:rPr lang="en-US" dirty="0" smtClean="0"/>
              <a:t> by Beyoncé </a:t>
            </a:r>
            <a:br>
              <a:rPr lang="en-US" dirty="0" smtClean="0"/>
            </a:br>
            <a:endParaRPr lang="en-US" dirty="0"/>
          </a:p>
        </p:txBody>
      </p:sp>
      <p:sp>
        <p:nvSpPr>
          <p:cNvPr id="3" name="Content Placeholder 2"/>
          <p:cNvSpPr>
            <a:spLocks noGrp="1"/>
          </p:cNvSpPr>
          <p:nvPr>
            <p:ph idx="1"/>
          </p:nvPr>
        </p:nvSpPr>
        <p:spPr/>
        <p:txBody>
          <a:bodyPr>
            <a:noAutofit/>
          </a:bodyPr>
          <a:lstStyle/>
          <a:p>
            <a:pPr marL="0" indent="0">
              <a:buNone/>
            </a:pPr>
            <a:r>
              <a:rPr lang="en-US" sz="1600" dirty="0" smtClean="0"/>
              <a:t>To </a:t>
            </a:r>
            <a:r>
              <a:rPr lang="en-US" sz="1600" dirty="0"/>
              <a:t>the </a:t>
            </a:r>
            <a:r>
              <a:rPr lang="en-US" sz="1600" dirty="0" smtClean="0"/>
              <a:t>left</a:t>
            </a:r>
          </a:p>
          <a:p>
            <a:pPr marL="0" indent="0">
              <a:buNone/>
            </a:pPr>
            <a:r>
              <a:rPr lang="en-US" sz="1600" dirty="0" smtClean="0"/>
              <a:t>To </a:t>
            </a:r>
            <a:r>
              <a:rPr lang="en-US" sz="1600" dirty="0"/>
              <a:t>the left</a:t>
            </a:r>
          </a:p>
          <a:p>
            <a:pPr marL="0" indent="0">
              <a:buNone/>
            </a:pPr>
            <a:r>
              <a:rPr lang="en-US" sz="1600" dirty="0"/>
              <a:t> </a:t>
            </a:r>
          </a:p>
          <a:p>
            <a:pPr marL="0" indent="0">
              <a:buNone/>
            </a:pPr>
            <a:r>
              <a:rPr lang="en-US" sz="1600" dirty="0"/>
              <a:t>To the left</a:t>
            </a:r>
          </a:p>
          <a:p>
            <a:pPr marL="0" indent="0">
              <a:buNone/>
            </a:pPr>
            <a:r>
              <a:rPr lang="en-US" sz="1600" dirty="0"/>
              <a:t>To the left</a:t>
            </a:r>
          </a:p>
          <a:p>
            <a:pPr marL="0" indent="0">
              <a:buNone/>
            </a:pPr>
            <a:r>
              <a:rPr lang="en-US" sz="1600" dirty="0"/>
              <a:t> </a:t>
            </a:r>
          </a:p>
          <a:p>
            <a:pPr marL="0" indent="0">
              <a:buNone/>
            </a:pPr>
            <a:r>
              <a:rPr lang="en-US" sz="1600" dirty="0" err="1"/>
              <a:t>Mmmm</a:t>
            </a:r>
            <a:r>
              <a:rPr lang="en-US" sz="1600" dirty="0"/>
              <a:t> to the left, to the left</a:t>
            </a:r>
          </a:p>
          <a:p>
            <a:pPr marL="0" indent="0">
              <a:buNone/>
            </a:pPr>
            <a:r>
              <a:rPr lang="en-US" sz="1600" dirty="0"/>
              <a:t>Everything you own in the box to the left</a:t>
            </a:r>
          </a:p>
          <a:p>
            <a:pPr marL="0" indent="0">
              <a:buNone/>
            </a:pPr>
            <a:r>
              <a:rPr lang="en-US" sz="1600" dirty="0"/>
              <a:t>In the closet, that's my stuff</a:t>
            </a:r>
          </a:p>
          <a:p>
            <a:pPr marL="0" indent="0">
              <a:buNone/>
            </a:pPr>
            <a:r>
              <a:rPr lang="en-US" sz="1600" dirty="0"/>
              <a:t>Yes, if I bought it, baby, please don't </a:t>
            </a:r>
            <a:r>
              <a:rPr lang="en-US" sz="1600" dirty="0" smtClean="0"/>
              <a:t>touch</a:t>
            </a:r>
            <a:endParaRPr lang="en-US" sz="1600" dirty="0"/>
          </a:p>
          <a:p>
            <a:pPr marL="0" indent="0">
              <a:buNone/>
            </a:pPr>
            <a:r>
              <a:rPr lang="en-US" sz="1600" dirty="0"/>
              <a:t> </a:t>
            </a:r>
          </a:p>
          <a:p>
            <a:pPr marL="0" indent="0">
              <a:buNone/>
            </a:pPr>
            <a:r>
              <a:rPr lang="en-US" sz="1600" dirty="0"/>
              <a:t>And keep talking that mess, </a:t>
            </a:r>
            <a:r>
              <a:rPr lang="en-US" sz="1600" dirty="0" err="1"/>
              <a:t>thats</a:t>
            </a:r>
            <a:r>
              <a:rPr lang="en-US" sz="1600" dirty="0"/>
              <a:t> fine</a:t>
            </a:r>
          </a:p>
          <a:p>
            <a:pPr marL="0" indent="0">
              <a:buNone/>
            </a:pPr>
            <a:r>
              <a:rPr lang="en-US" sz="1600" dirty="0"/>
              <a:t>Could you walk and talk, at the same time?</a:t>
            </a:r>
          </a:p>
          <a:p>
            <a:pPr marL="0" indent="0">
              <a:buNone/>
            </a:pPr>
            <a:r>
              <a:rPr lang="en-US" sz="1600" dirty="0"/>
              <a:t>And it's my name </a:t>
            </a:r>
            <a:r>
              <a:rPr lang="en-US" sz="1600" dirty="0" err="1"/>
              <a:t>thats</a:t>
            </a:r>
            <a:r>
              <a:rPr lang="en-US" sz="1600" dirty="0"/>
              <a:t> on that jag</a:t>
            </a:r>
          </a:p>
          <a:p>
            <a:pPr marL="0" indent="0">
              <a:buNone/>
            </a:pPr>
            <a:r>
              <a:rPr lang="en-US" sz="1600" dirty="0"/>
              <a:t>So go move your bags, let me call you a cab</a:t>
            </a:r>
          </a:p>
          <a:p>
            <a:pPr marL="0" indent="0">
              <a:buNone/>
            </a:pPr>
            <a:endParaRPr lang="en-US" sz="1200" dirty="0"/>
          </a:p>
          <a:p>
            <a:pPr marL="0" indent="0">
              <a:buNone/>
            </a:pPr>
            <a:endParaRPr lang="en-US" sz="500" baseline="-25000" dirty="0"/>
          </a:p>
        </p:txBody>
      </p:sp>
      <p:sp>
        <p:nvSpPr>
          <p:cNvPr id="4" name="TextBox 3"/>
          <p:cNvSpPr txBox="1"/>
          <p:nvPr/>
        </p:nvSpPr>
        <p:spPr>
          <a:xfrm>
            <a:off x="5249333" y="1600200"/>
            <a:ext cx="3437467" cy="5016759"/>
          </a:xfrm>
          <a:prstGeom prst="rect">
            <a:avLst/>
          </a:prstGeom>
          <a:noFill/>
        </p:spPr>
        <p:txBody>
          <a:bodyPr wrap="square" rtlCol="0">
            <a:spAutoFit/>
          </a:bodyPr>
          <a:lstStyle/>
          <a:p>
            <a:r>
              <a:rPr lang="en-US" sz="1600" dirty="0"/>
              <a:t>Standing in the front yard, telling me</a:t>
            </a:r>
          </a:p>
          <a:p>
            <a:r>
              <a:rPr lang="en-US" sz="1600" dirty="0"/>
              <a:t>How I'm such a fool, talking 'bout</a:t>
            </a:r>
          </a:p>
          <a:p>
            <a:r>
              <a:rPr lang="en-US" sz="1600" dirty="0"/>
              <a:t>How I'll never ever find a man like you</a:t>
            </a:r>
          </a:p>
          <a:p>
            <a:r>
              <a:rPr lang="en-US" sz="1600" dirty="0"/>
              <a:t>You got me twisted</a:t>
            </a:r>
          </a:p>
          <a:p>
            <a:r>
              <a:rPr lang="en-US" sz="1600" dirty="0"/>
              <a:t> </a:t>
            </a:r>
          </a:p>
          <a:p>
            <a:r>
              <a:rPr lang="en-US" sz="1600" dirty="0"/>
              <a:t>You must not know 'bout me</a:t>
            </a:r>
          </a:p>
          <a:p>
            <a:r>
              <a:rPr lang="en-US" sz="1600" dirty="0"/>
              <a:t>You must not know 'bout me</a:t>
            </a:r>
          </a:p>
          <a:p>
            <a:r>
              <a:rPr lang="en-US" sz="1600" dirty="0"/>
              <a:t>I can have another you in a minute</a:t>
            </a:r>
          </a:p>
          <a:p>
            <a:r>
              <a:rPr lang="en-US" sz="1600" dirty="0"/>
              <a:t>Matter fact, he'll be here in a minute (baby)</a:t>
            </a:r>
          </a:p>
          <a:p>
            <a:r>
              <a:rPr lang="en-US" sz="1600" dirty="0"/>
              <a:t> </a:t>
            </a:r>
          </a:p>
          <a:p>
            <a:r>
              <a:rPr lang="en-US" sz="1600" dirty="0"/>
              <a:t>You must not know 'bout me</a:t>
            </a:r>
          </a:p>
          <a:p>
            <a:r>
              <a:rPr lang="en-US" sz="1600" dirty="0"/>
              <a:t>You must not know 'bout me</a:t>
            </a:r>
          </a:p>
          <a:p>
            <a:r>
              <a:rPr lang="en-US" sz="1600" dirty="0"/>
              <a:t>I can have another you by tomorrow</a:t>
            </a:r>
          </a:p>
          <a:p>
            <a:r>
              <a:rPr lang="en-US" sz="1600" dirty="0"/>
              <a:t>So don't you ever for a second get to </a:t>
            </a:r>
            <a:r>
              <a:rPr lang="en-US" sz="1600" dirty="0" err="1"/>
              <a:t>thinkin</a:t>
            </a:r>
            <a:r>
              <a:rPr lang="en-US" sz="1600" dirty="0"/>
              <a:t>'</a:t>
            </a:r>
          </a:p>
          <a:p>
            <a:r>
              <a:rPr lang="en-US" sz="1600" dirty="0"/>
              <a:t>You're irreplaceable?</a:t>
            </a:r>
          </a:p>
          <a:p>
            <a:r>
              <a:rPr lang="en-US" sz="1600" dirty="0"/>
              <a:t> </a:t>
            </a:r>
          </a:p>
          <a:p>
            <a:r>
              <a:rPr lang="en-US" sz="1600" dirty="0"/>
              <a:t>So go ahead and get gone</a:t>
            </a:r>
          </a:p>
          <a:p>
            <a:r>
              <a:rPr lang="en-US" sz="1600" dirty="0"/>
              <a:t>Call up that chick, and see if </a:t>
            </a:r>
            <a:r>
              <a:rPr lang="en-US" sz="1600" dirty="0" err="1"/>
              <a:t>shes</a:t>
            </a:r>
            <a:r>
              <a:rPr lang="en-US" sz="1600" dirty="0"/>
              <a:t> home</a:t>
            </a:r>
          </a:p>
        </p:txBody>
      </p:sp>
    </p:spTree>
    <p:extLst>
      <p:ext uri="{BB962C8B-B14F-4D97-AF65-F5344CB8AC3E}">
        <p14:creationId xmlns:p14="http://schemas.microsoft.com/office/powerpoint/2010/main" val="18250119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Poetical and Lyrical Connection</a:t>
            </a:r>
            <a:br>
              <a:rPr lang="en-US" dirty="0" smtClean="0"/>
            </a:br>
            <a:r>
              <a:rPr lang="en-US" sz="3100" dirty="0" smtClean="0"/>
              <a:t>Continued…</a:t>
            </a:r>
            <a:endParaRPr lang="en-US" sz="3100" dirty="0"/>
          </a:p>
        </p:txBody>
      </p:sp>
      <p:sp>
        <p:nvSpPr>
          <p:cNvPr id="3" name="Content Placeholder 2"/>
          <p:cNvSpPr>
            <a:spLocks noGrp="1"/>
          </p:cNvSpPr>
          <p:nvPr>
            <p:ph idx="1"/>
          </p:nvPr>
        </p:nvSpPr>
        <p:spPr/>
        <p:txBody>
          <a:bodyPr/>
          <a:lstStyle/>
          <a:p>
            <a:pPr marL="0" indent="0">
              <a:buNone/>
            </a:pPr>
            <a:r>
              <a:rPr lang="en-US" dirty="0" smtClean="0"/>
              <a:t>	</a:t>
            </a:r>
            <a:endParaRPr lang="en-US" dirty="0"/>
          </a:p>
        </p:txBody>
      </p:sp>
      <p:sp>
        <p:nvSpPr>
          <p:cNvPr id="5" name="TextBox 4"/>
          <p:cNvSpPr txBox="1"/>
          <p:nvPr/>
        </p:nvSpPr>
        <p:spPr>
          <a:xfrm>
            <a:off x="457200" y="1600200"/>
            <a:ext cx="8466667" cy="5632310"/>
          </a:xfrm>
          <a:prstGeom prst="rect">
            <a:avLst/>
          </a:prstGeom>
          <a:noFill/>
        </p:spPr>
        <p:txBody>
          <a:bodyPr wrap="square" rtlCol="0">
            <a:spAutoFit/>
          </a:bodyPr>
          <a:lstStyle/>
          <a:p>
            <a:r>
              <a:rPr lang="en-US" sz="2400" dirty="0" smtClean="0"/>
              <a:t>	There are many connections between “Irreplaceable” and “The Lady or the Tiger,” some are more obvious than others.  One  of the obvious connections is “to the left to the left.” This could be the princess telling her lover which door to pick.  “</a:t>
            </a:r>
            <a:r>
              <a:rPr lang="en-US" sz="2400" dirty="0"/>
              <a:t>You must not know 'bout </a:t>
            </a:r>
            <a:r>
              <a:rPr lang="en-US" sz="2400" dirty="0" smtClean="0"/>
              <a:t>me.  You </a:t>
            </a:r>
            <a:r>
              <a:rPr lang="en-US" sz="2400" dirty="0"/>
              <a:t>must not know 'bout </a:t>
            </a:r>
            <a:r>
              <a:rPr lang="en-US" sz="2400" dirty="0" smtClean="0"/>
              <a:t>me.  I </a:t>
            </a:r>
            <a:r>
              <a:rPr lang="en-US" sz="2400" dirty="0"/>
              <a:t>can have another you by </a:t>
            </a:r>
            <a:r>
              <a:rPr lang="en-US" sz="2400" dirty="0" smtClean="0"/>
              <a:t>tomorrow.  So </a:t>
            </a:r>
            <a:r>
              <a:rPr lang="en-US" sz="2400" dirty="0"/>
              <a:t>don't you ever for a second get to </a:t>
            </a:r>
            <a:r>
              <a:rPr lang="en-US" sz="2400" dirty="0" err="1" smtClean="0"/>
              <a:t>thinkin</a:t>
            </a:r>
            <a:r>
              <a:rPr lang="en-US" sz="2400" dirty="0" smtClean="0"/>
              <a:t>.’  You're </a:t>
            </a:r>
            <a:r>
              <a:rPr lang="en-US" sz="2400" dirty="0"/>
              <a:t>irreplaceable</a:t>
            </a:r>
            <a:r>
              <a:rPr lang="en-US" sz="2400" dirty="0" smtClean="0"/>
              <a:t>?”  This is what the princess could be thinking.  She does not know if she could bare to see him with another women.  So she might let jealousy get the best of her, and start thinking that she could get any man she wanted.  “</a:t>
            </a:r>
            <a:r>
              <a:rPr lang="en-US" sz="2400" dirty="0"/>
              <a:t>Everything you own in the box to the </a:t>
            </a:r>
            <a:r>
              <a:rPr lang="en-US" sz="2400" dirty="0" smtClean="0"/>
              <a:t>left.”  This is another line in the song that greatly applies to the story.  The box could represent the door, everything you own could represent his life.</a:t>
            </a:r>
            <a:endParaRPr lang="en-US" sz="2400" dirty="0"/>
          </a:p>
          <a:p>
            <a:endParaRPr lang="en-US" sz="2400" dirty="0"/>
          </a:p>
          <a:p>
            <a:endParaRPr lang="en-US" sz="2400" dirty="0"/>
          </a:p>
        </p:txBody>
      </p:sp>
    </p:spTree>
    <p:extLst>
      <p:ext uri="{BB962C8B-B14F-4D97-AF65-F5344CB8AC3E}">
        <p14:creationId xmlns:p14="http://schemas.microsoft.com/office/powerpoint/2010/main" val="7137741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1518</TotalTime>
  <Words>1152</Words>
  <Application>Microsoft Macintosh PowerPoint</Application>
  <PresentationFormat>On-screen Show (4:3)</PresentationFormat>
  <Paragraphs>196</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Short Story Portfolio</vt:lpstr>
      <vt:lpstr>“The Cask of Amontillado” by Edgar Allan Poe</vt:lpstr>
      <vt:lpstr>Poetical or Lyrical Connection “Sweet Revenge” by Matt Pyke</vt:lpstr>
      <vt:lpstr>Poetical or Lyrical Connection Continued…</vt:lpstr>
      <vt:lpstr>Artistic Connection Trapped II by Diana Calvario </vt:lpstr>
      <vt:lpstr>Artistic Connection  Continued…</vt:lpstr>
      <vt:lpstr> “The Lady or the Tiger?” by Frank Stockton</vt:lpstr>
      <vt:lpstr>Poetical or Lyrical Connection Irreplaceable by Beyoncé  </vt:lpstr>
      <vt:lpstr>Poetical and Lyrical Connection Continued…</vt:lpstr>
      <vt:lpstr>Artistic Connection Two Big Black Hearts by Jim Dine </vt:lpstr>
      <vt:lpstr>Artistic Connection Continued…</vt:lpstr>
      <vt:lpstr>“The Most Dangerous Game” by Richard Connell</vt:lpstr>
      <vt:lpstr>Poetical and Lyrical Connections Friend of the Devil by Grateful Dead</vt:lpstr>
      <vt:lpstr>Poetical or Lyrical Connection Continued…</vt:lpstr>
      <vt:lpstr>Artistic Connection Hunter or Hunted by Dan Nance</vt:lpstr>
      <vt:lpstr>Artistic Connection Continued…</vt:lpstr>
      <vt:lpstr>The Lottery  by Shirley Jackson</vt:lpstr>
      <vt:lpstr>Poetical or Lyrical Connection Death by Stoning by Stephen Watts</vt:lpstr>
      <vt:lpstr>Poetical or Lyrical  Continued…</vt:lpstr>
      <vt:lpstr>Artistic Connection The Execution of Lady Jane Grey by Paul Delaroche  </vt:lpstr>
      <vt:lpstr>Artistic Connection  Continued</vt:lpstr>
      <vt:lpstr>Where Are You Going, Where Have You Been? by Joyce Carol Oates</vt:lpstr>
      <vt:lpstr>Poetical or Lyrical Connection Good and Evil by Mark Spencer</vt:lpstr>
      <vt:lpstr>Poetical or Lyrical Connection Continued…</vt:lpstr>
      <vt:lpstr>Artistic Connection Deception by Lynet McDonald</vt:lpstr>
      <vt:lpstr>Artistic Connection  Continued…</vt:lpstr>
      <vt:lpstr>“Orientation” by Danial Orozco</vt:lpstr>
      <vt:lpstr>Poetical or Lyrical Connection A Bunch of Misfits by Chelsea</vt:lpstr>
      <vt:lpstr>Poetical or Lyrical Connection Continued…</vt:lpstr>
      <vt:lpstr>Artistic Connection Landscape with Figures by George Tooker</vt:lpstr>
      <vt:lpstr>Artistic Connection  Continued…</vt:lpstr>
      <vt:lpstr>The End</vt:lpstr>
    </vt:vector>
  </TitlesOfParts>
  <Company>Lausanne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Benjamin Cohen</dc:creator>
  <cp:lastModifiedBy>Benjamin Cohen</cp:lastModifiedBy>
  <cp:revision>33</cp:revision>
  <dcterms:created xsi:type="dcterms:W3CDTF">2013-04-14T23:06:02Z</dcterms:created>
  <dcterms:modified xsi:type="dcterms:W3CDTF">2013-04-16T04:16:54Z</dcterms:modified>
</cp:coreProperties>
</file>